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3"/>
  </p:notesMasterIdLst>
  <p:handoutMasterIdLst>
    <p:handoutMasterId r:id="rId64"/>
  </p:handoutMasterIdLst>
  <p:sldIdLst>
    <p:sldId id="256" r:id="rId2"/>
    <p:sldId id="258" r:id="rId3"/>
    <p:sldId id="267" r:id="rId4"/>
    <p:sldId id="272" r:id="rId5"/>
    <p:sldId id="273" r:id="rId6"/>
    <p:sldId id="342" r:id="rId7"/>
    <p:sldId id="275" r:id="rId8"/>
    <p:sldId id="269" r:id="rId9"/>
    <p:sldId id="270" r:id="rId10"/>
    <p:sldId id="271" r:id="rId11"/>
    <p:sldId id="301" r:id="rId12"/>
    <p:sldId id="341" r:id="rId13"/>
    <p:sldId id="278" r:id="rId14"/>
    <p:sldId id="277" r:id="rId15"/>
    <p:sldId id="276" r:id="rId16"/>
    <p:sldId id="349" r:id="rId17"/>
    <p:sldId id="330" r:id="rId18"/>
    <p:sldId id="350" r:id="rId19"/>
    <p:sldId id="351" r:id="rId20"/>
    <p:sldId id="353" r:id="rId21"/>
    <p:sldId id="352" r:id="rId22"/>
    <p:sldId id="357" r:id="rId23"/>
    <p:sldId id="355" r:id="rId24"/>
    <p:sldId id="281" r:id="rId25"/>
    <p:sldId id="285" r:id="rId26"/>
    <p:sldId id="338" r:id="rId27"/>
    <p:sldId id="307" r:id="rId28"/>
    <p:sldId id="313" r:id="rId29"/>
    <p:sldId id="308" r:id="rId30"/>
    <p:sldId id="326" r:id="rId31"/>
    <p:sldId id="328" r:id="rId32"/>
    <p:sldId id="331" r:id="rId33"/>
    <p:sldId id="327" r:id="rId34"/>
    <p:sldId id="332" r:id="rId35"/>
    <p:sldId id="319" r:id="rId36"/>
    <p:sldId id="311" r:id="rId37"/>
    <p:sldId id="316" r:id="rId38"/>
    <p:sldId id="320" r:id="rId39"/>
    <p:sldId id="312" r:id="rId40"/>
    <p:sldId id="346" r:id="rId41"/>
    <p:sldId id="354" r:id="rId42"/>
    <p:sldId id="345" r:id="rId43"/>
    <p:sldId id="322" r:id="rId44"/>
    <p:sldId id="323" r:id="rId45"/>
    <p:sldId id="325" r:id="rId46"/>
    <p:sldId id="324" r:id="rId47"/>
    <p:sldId id="310" r:id="rId48"/>
    <p:sldId id="321" r:id="rId49"/>
    <p:sldId id="356" r:id="rId50"/>
    <p:sldId id="335" r:id="rId51"/>
    <p:sldId id="336" r:id="rId52"/>
    <p:sldId id="347" r:id="rId53"/>
    <p:sldId id="343" r:id="rId54"/>
    <p:sldId id="348" r:id="rId55"/>
    <p:sldId id="339" r:id="rId56"/>
    <p:sldId id="344" r:id="rId57"/>
    <p:sldId id="329" r:id="rId58"/>
    <p:sldId id="309" r:id="rId59"/>
    <p:sldId id="334" r:id="rId60"/>
    <p:sldId id="263" r:id="rId61"/>
    <p:sldId id="304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1012" y="52"/>
      </p:cViewPr>
      <p:guideLst>
        <p:guide orient="horz" pos="2137"/>
        <p:guide pos="3817"/>
      </p:guideLst>
    </p:cSldViewPr>
  </p:slideViewPr>
  <p:outlineViewPr>
    <p:cViewPr>
      <p:scale>
        <a:sx n="33" d="100"/>
        <a:sy n="33" d="100"/>
      </p:scale>
      <p:origin x="0" y="-6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"/>
    </p:cViewPr>
  </p:sorter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046C7264-7E34-9973-735B-9CCD963966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2A4697E-C19A-2DBE-8DBC-6BDCA9C558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59D74-B93D-4341-95CB-7BCDD50590B9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85357D-B76B-88E5-8C56-5E35021B5C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C0875E-2074-776B-3E49-1D84EF2002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D9597-9D9B-4B7F-9E6A-C9851C828C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8525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4705A-4F4E-402A-B827-4E261D9845FC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C09AD-26DE-4FFC-B53B-81844959D2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09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C09AD-26DE-4FFC-B53B-81844959D27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545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C09AD-26DE-4FFC-B53B-81844959D274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313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C09AD-26DE-4FFC-B53B-81844959D274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301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C09AD-26DE-4FFC-B53B-81844959D274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76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C09AD-26DE-4FFC-B53B-81844959D274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004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C09AD-26DE-4FFC-B53B-81844959D274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01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BE67-BCEB-4329-ABE2-75EDC638DDB4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0979-514E-4956-AE07-CE1F33069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904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BE67-BCEB-4329-ABE2-75EDC638DDB4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0979-514E-4956-AE07-CE1F33069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8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BE67-BCEB-4329-ABE2-75EDC638DDB4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0979-514E-4956-AE07-CE1F33069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12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5578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BE67-BCEB-4329-ABE2-75EDC638DDB4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0979-514E-4956-AE07-CE1F33069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032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BE67-BCEB-4329-ABE2-75EDC638DDB4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0979-514E-4956-AE07-CE1F33069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615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BE67-BCEB-4329-ABE2-75EDC638DDB4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0979-514E-4956-AE07-CE1F33069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26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BE67-BCEB-4329-ABE2-75EDC638DDB4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0979-514E-4956-AE07-CE1F33069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1851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BE67-BCEB-4329-ABE2-75EDC638DDB4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0979-514E-4956-AE07-CE1F33069A3D}" type="slidenum">
              <a:rPr lang="cs-CZ" smtClean="0"/>
              <a:t>‹#›</a:t>
            </a:fld>
            <a:endParaRPr lang="cs-CZ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6585C9-2FDE-5F3E-B420-569FC1FFC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5578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14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BE67-BCEB-4329-ABE2-75EDC638DDB4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0979-514E-4956-AE07-CE1F33069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91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BE67-BCEB-4329-ABE2-75EDC638DDB4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0979-514E-4956-AE07-CE1F33069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63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BE67-BCEB-4329-ABE2-75EDC638DDB4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0979-514E-4956-AE07-CE1F33069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45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5BE67-BCEB-4329-ABE2-75EDC638DDB4}" type="datetimeFigureOut">
              <a:rPr lang="cs-CZ" smtClean="0"/>
              <a:t>05.02.2024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B0979-514E-4956-AE07-CE1F33069A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198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openxmlformats.org/officeDocument/2006/relationships/image" Target="../media/image44.pn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2B5B3-6067-6E01-C24B-14F323238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92780"/>
            <a:ext cx="9144000" cy="2387600"/>
          </a:xfrm>
        </p:spPr>
        <p:txBody>
          <a:bodyPr/>
          <a:lstStyle/>
          <a:p>
            <a:r>
              <a:rPr lang="cs-CZ" dirty="0"/>
              <a:t>Školení obsluh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BACCD27-60B6-9E58-F764-4153C8C26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86895"/>
            <a:ext cx="9144000" cy="165576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dirty="0">
                <a:latin typeface="+mj-lt"/>
              </a:rPr>
              <a:t>Libor Matásek ml.</a:t>
            </a:r>
            <a:br>
              <a:rPr lang="en-US" dirty="0">
                <a:latin typeface="+mj-lt"/>
              </a:rPr>
            </a:b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☎️</a:t>
            </a:r>
            <a:r>
              <a:rPr lang="en-US" dirty="0">
                <a:latin typeface="+mj-lt"/>
              </a:rPr>
              <a:t> </a:t>
            </a:r>
            <a:r>
              <a:rPr lang="cs-CZ" dirty="0">
                <a:latin typeface="+mj-lt"/>
              </a:rPr>
              <a:t>702178402</a:t>
            </a:r>
            <a:br>
              <a:rPr lang="cs-CZ" dirty="0">
                <a:latin typeface="+mj-lt"/>
              </a:rPr>
            </a:br>
            <a:r>
              <a:rPr lang="en-US" dirty="0">
                <a:latin typeface="+mj-lt"/>
              </a:rPr>
              <a:t>📧 </a:t>
            </a:r>
            <a:r>
              <a:rPr lang="cs-CZ" dirty="0" err="1">
                <a:latin typeface="+mj-lt"/>
              </a:rPr>
              <a:t>matasekml</a:t>
            </a:r>
            <a:r>
              <a:rPr lang="en-US" dirty="0">
                <a:latin typeface="+mj-lt"/>
              </a:rPr>
              <a:t>@agrozet.cz</a:t>
            </a:r>
            <a:endParaRPr lang="cs-CZ" dirty="0">
              <a:latin typeface="+mj-lt"/>
            </a:endParaRPr>
          </a:p>
          <a:p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specialista precizního zemědělství</a:t>
            </a:r>
          </a:p>
        </p:txBody>
      </p:sp>
      <p:pic>
        <p:nvPicPr>
          <p:cNvPr id="4" name="Grafický objekt 1">
            <a:extLst>
              <a:ext uri="{FF2B5EF4-FFF2-40B4-BE49-F238E27FC236}">
                <a16:creationId xmlns:a16="http://schemas.microsoft.com/office/drawing/2014/main" id="{100EB7FF-89DE-3C19-79A5-B05875846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4256" y="5279573"/>
            <a:ext cx="4223487" cy="71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72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5B61F65C-53A3-1DCF-1B78-22C929C00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1"/>
          <a:stretch/>
        </p:blipFill>
        <p:spPr>
          <a:xfrm>
            <a:off x="1399519" y="856808"/>
            <a:ext cx="9392961" cy="321128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5578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 Analýza</a:t>
            </a:r>
            <a:r>
              <a:rPr lang="en-US" sz="3200" dirty="0"/>
              <a:t> </a:t>
            </a:r>
            <a:r>
              <a:rPr lang="en-US" sz="3200" dirty="0" err="1"/>
              <a:t>proveden</a:t>
            </a:r>
            <a:r>
              <a:rPr lang="cs-CZ" sz="3200" dirty="0"/>
              <a:t>é práce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A3E225C-7D8C-0DF3-CA72-7CBA6A16EF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" b="16467"/>
          <a:stretch/>
        </p:blipFill>
        <p:spPr>
          <a:xfrm>
            <a:off x="0" y="3624944"/>
            <a:ext cx="12192000" cy="32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56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5578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 Vytváření předpisových map </a:t>
            </a:r>
            <a:r>
              <a:rPr lang="cs-CZ" dirty="0" err="1"/>
              <a:t>výnosovýc</a:t>
            </a:r>
            <a:r>
              <a:rPr lang="en-US" dirty="0"/>
              <a:t>h</a:t>
            </a:r>
            <a:endParaRPr lang="cs-CZ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55B076A-5142-61C5-BFA0-69CF552F5923}"/>
              </a:ext>
            </a:extLst>
          </p:cNvPr>
          <p:cNvGrpSpPr/>
          <p:nvPr/>
        </p:nvGrpSpPr>
        <p:grpSpPr>
          <a:xfrm>
            <a:off x="1865289" y="974725"/>
            <a:ext cx="8461422" cy="4440005"/>
            <a:chOff x="838200" y="320887"/>
            <a:chExt cx="10812397" cy="5673645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90BED6D-CCF6-2D0C-EAAD-5FFB55B8F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863468"/>
              <a:ext cx="9798554" cy="5131064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ECFC727-0370-A22A-D111-F2D821BFD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335" t="7844" b="28552"/>
            <a:stretch/>
          </p:blipFill>
          <p:spPr>
            <a:xfrm>
              <a:off x="7435648" y="320887"/>
              <a:ext cx="4214949" cy="268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0417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5578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Plánování práce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74C4D8A-3396-848D-1FD0-A51F57AA4673}"/>
              </a:ext>
            </a:extLst>
          </p:cNvPr>
          <p:cNvSpPr txBox="1"/>
          <p:nvPr/>
        </p:nvSpPr>
        <p:spPr>
          <a:xfrm>
            <a:off x="2776020" y="789370"/>
            <a:ext cx="6639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Přednastavení displeje, včetně produktu, dávky, přepisové mapy.</a:t>
            </a:r>
          </a:p>
        </p:txBody>
      </p:sp>
      <p:pic>
        <p:nvPicPr>
          <p:cNvPr id="10" name="Obrázek 9" descr="Obsah obrázku text, snímek obrazovky, mapa, software&#10;&#10;Popis byl vytvořen automaticky">
            <a:extLst>
              <a:ext uri="{FF2B5EF4-FFF2-40B4-BE49-F238E27FC236}">
                <a16:creationId xmlns:a16="http://schemas.microsoft.com/office/drawing/2014/main" id="{8416A272-8BFD-A4D0-0C43-E2EFF7B06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91" y="1271451"/>
            <a:ext cx="6986016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84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/>
              <a:t>Označení sloupů, skruží, apod. </a:t>
            </a:r>
            <a:r>
              <a:rPr lang="en-US" sz="3200" dirty="0"/>
              <a:t>1/2</a:t>
            </a:r>
            <a:endParaRPr lang="cs-CZ" sz="32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00BD9D4-004C-79E4-BB2A-0EC045932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08" y="1042654"/>
            <a:ext cx="10088383" cy="47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8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/>
              <a:t>Označení sloupů, skruží, apod.</a:t>
            </a:r>
            <a:r>
              <a:rPr lang="en-US" sz="3200" dirty="0"/>
              <a:t> 2/2</a:t>
            </a:r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4DD825-1212-2024-3B41-813B0BEBF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862" y="894943"/>
            <a:ext cx="8964276" cy="58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15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P</a:t>
            </a:r>
            <a:r>
              <a:rPr lang="cs-CZ" sz="3200" dirty="0" err="1"/>
              <a:t>říprava</a:t>
            </a:r>
            <a:r>
              <a:rPr lang="cs-CZ" sz="3200" dirty="0"/>
              <a:t> naváděcích linií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2F7C545-C014-4C7A-BCC1-98B4D0DD5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61" y="1037891"/>
            <a:ext cx="9326277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39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Nov</a:t>
            </a:r>
            <a:r>
              <a:rPr lang="cs-CZ" sz="3200" dirty="0"/>
              <a:t>é displeje G5 a G5 Plus</a:t>
            </a:r>
          </a:p>
        </p:txBody>
      </p:sp>
      <p:pic>
        <p:nvPicPr>
          <p:cNvPr id="4" name="Obrázek 3" descr="Obsah obrázku text, elektronika, Tablet, hodiny&#10;&#10;Popis byl vytvořen automaticky">
            <a:extLst>
              <a:ext uri="{FF2B5EF4-FFF2-40B4-BE49-F238E27FC236}">
                <a16:creationId xmlns:a16="http://schemas.microsoft.com/office/drawing/2014/main" id="{ABAB7529-4398-1FDC-7ED9-85B3F87D4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8" t="9965" r="25797" b="8838"/>
          <a:stretch/>
        </p:blipFill>
        <p:spPr>
          <a:xfrm>
            <a:off x="334535" y="1943183"/>
            <a:ext cx="4393249" cy="3862369"/>
          </a:xfrm>
          <a:prstGeom prst="rect">
            <a:avLst/>
          </a:prstGeom>
        </p:spPr>
      </p:pic>
      <p:pic>
        <p:nvPicPr>
          <p:cNvPr id="6" name="Obrázek 5" descr="Obsah obrázku text, elektronika, Tablet&#10;&#10;Popis byl vytvořen automaticky">
            <a:extLst>
              <a:ext uri="{FF2B5EF4-FFF2-40B4-BE49-F238E27FC236}">
                <a16:creationId xmlns:a16="http://schemas.microsoft.com/office/drawing/2014/main" id="{419B61DF-1853-2694-3C82-7DC445DC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6829" r="11728" b="6731"/>
          <a:stretch/>
        </p:blipFill>
        <p:spPr>
          <a:xfrm>
            <a:off x="4875477" y="1853974"/>
            <a:ext cx="7138103" cy="457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20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Akce</a:t>
            </a:r>
            <a:br>
              <a:rPr lang="cs-CZ" dirty="0"/>
            </a:br>
            <a:r>
              <a:rPr lang="cs-CZ" dirty="0"/>
              <a:t>Rozšiřující displej gen 4 </a:t>
            </a:r>
            <a:r>
              <a:rPr lang="cs-CZ" dirty="0">
                <a:solidFill>
                  <a:srgbClr val="00B050"/>
                </a:solidFill>
              </a:rPr>
              <a:t>sleva 5</a:t>
            </a:r>
            <a:r>
              <a:rPr lang="en-US" dirty="0">
                <a:solidFill>
                  <a:srgbClr val="00B050"/>
                </a:solidFill>
              </a:rPr>
              <a:t>3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%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4" name="Obrázek 3" descr="Obsah obrázku vozidlo, text, Autodíly, elektronika&#10;&#10;Popis byl vytvořen automaticky">
            <a:extLst>
              <a:ext uri="{FF2B5EF4-FFF2-40B4-BE49-F238E27FC236}">
                <a16:creationId xmlns:a16="http://schemas.microsoft.com/office/drawing/2014/main" id="{ACE09EE3-8A92-DF4E-D08C-1E99F7F8E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5" y="1232352"/>
            <a:ext cx="9122229" cy="513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37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/>
              <a:t>Aktivace displeje se přesouvají s displeji</a:t>
            </a:r>
          </a:p>
        </p:txBody>
      </p:sp>
      <p:pic>
        <p:nvPicPr>
          <p:cNvPr id="4" name="Obrázek 3" descr="Obsah obrázku text, elektronika, Tablet, hodiny&#10;&#10;Popis byl vytvořen automaticky">
            <a:extLst>
              <a:ext uri="{FF2B5EF4-FFF2-40B4-BE49-F238E27FC236}">
                <a16:creationId xmlns:a16="http://schemas.microsoft.com/office/drawing/2014/main" id="{ABAB7529-4398-1FDC-7ED9-85B3F87D4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8" t="9965" r="25797" b="8838"/>
          <a:stretch/>
        </p:blipFill>
        <p:spPr>
          <a:xfrm>
            <a:off x="1322210" y="1821650"/>
            <a:ext cx="3356325" cy="2950747"/>
          </a:xfrm>
          <a:prstGeom prst="rect">
            <a:avLst/>
          </a:prstGeom>
        </p:spPr>
      </p:pic>
      <p:pic>
        <p:nvPicPr>
          <p:cNvPr id="6" name="Obrázek 5" descr="Obsah obrázku text, elektronika, Tablet&#10;&#10;Popis byl vytvořen automaticky">
            <a:extLst>
              <a:ext uri="{FF2B5EF4-FFF2-40B4-BE49-F238E27FC236}">
                <a16:creationId xmlns:a16="http://schemas.microsoft.com/office/drawing/2014/main" id="{419B61DF-1853-2694-3C82-7DC445DC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6829" r="11728" b="6731"/>
          <a:stretch/>
        </p:blipFill>
        <p:spPr>
          <a:xfrm>
            <a:off x="6401222" y="1821650"/>
            <a:ext cx="5453321" cy="34970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AD2AC84-ED01-AF73-3564-DE7E095EF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6204">
            <a:off x="1738486" y="3773709"/>
            <a:ext cx="2028825" cy="20288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577107-BA13-2223-DE04-17D6D43D9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6204">
            <a:off x="7850041" y="3951702"/>
            <a:ext cx="2028825" cy="202882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AA67FE1-F3A7-0A60-82D6-7DBBF68B22C5}"/>
              </a:ext>
            </a:extLst>
          </p:cNvPr>
          <p:cNvSpPr txBox="1"/>
          <p:nvPr/>
        </p:nvSpPr>
        <p:spPr>
          <a:xfrm>
            <a:off x="3907971" y="719115"/>
            <a:ext cx="4613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Aktivace jsou spojeny s displejem,</a:t>
            </a:r>
            <a:br>
              <a:rPr lang="cs-CZ" dirty="0"/>
            </a:br>
            <a:r>
              <a:rPr lang="cs-CZ" dirty="0"/>
              <a:t>pokud displej vezmu a přesunu na jiný stroj,</a:t>
            </a:r>
          </a:p>
          <a:p>
            <a:pPr algn="ctr"/>
            <a:r>
              <a:rPr lang="cs-CZ" dirty="0"/>
              <a:t>budou dostupné i na něm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25C070E-BFDB-C565-2128-9566E18444FF}"/>
              </a:ext>
            </a:extLst>
          </p:cNvPr>
          <p:cNvSpPr txBox="1"/>
          <p:nvPr/>
        </p:nvSpPr>
        <p:spPr>
          <a:xfrm>
            <a:off x="1110271" y="5769553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XYZ145-ABC987</a:t>
            </a:r>
            <a:r>
              <a:rPr lang="en-US" b="1" dirty="0"/>
              <a:t>-531ABC </a:t>
            </a:r>
            <a:r>
              <a:rPr lang="en-US" b="1" dirty="0" err="1"/>
              <a:t>AutoTrac</a:t>
            </a:r>
            <a:endParaRPr lang="cs-CZ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5A46699-2108-615C-184B-BC08E26FFE63}"/>
              </a:ext>
            </a:extLst>
          </p:cNvPr>
          <p:cNvSpPr txBox="1"/>
          <p:nvPr/>
        </p:nvSpPr>
        <p:spPr>
          <a:xfrm>
            <a:off x="6603257" y="5796950"/>
            <a:ext cx="452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543CBA</a:t>
            </a:r>
            <a:r>
              <a:rPr lang="cs-CZ" b="1" dirty="0"/>
              <a:t>-</a:t>
            </a:r>
            <a:r>
              <a:rPr lang="en-US" b="1" dirty="0"/>
              <a:t>324GFD-285AGO </a:t>
            </a:r>
            <a:r>
              <a:rPr lang="en-US" b="1" dirty="0" err="1"/>
              <a:t>SectionControl</a:t>
            </a:r>
            <a:endParaRPr lang="cs-CZ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C68F084-4BD8-2466-653F-162736DF4A82}"/>
              </a:ext>
            </a:extLst>
          </p:cNvPr>
          <p:cNvSpPr txBox="1"/>
          <p:nvPr/>
        </p:nvSpPr>
        <p:spPr>
          <a:xfrm>
            <a:off x="6612364" y="6167545"/>
            <a:ext cx="392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543CBA</a:t>
            </a:r>
            <a:r>
              <a:rPr lang="cs-CZ" b="1" dirty="0"/>
              <a:t>-</a:t>
            </a:r>
            <a:r>
              <a:rPr lang="en-US" b="1" dirty="0"/>
              <a:t>324GFD-285AGO </a:t>
            </a:r>
            <a:r>
              <a:rPr lang="en-US" b="1" dirty="0" err="1"/>
              <a:t>AutoTrac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21414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Nov</a:t>
            </a:r>
            <a:r>
              <a:rPr lang="cs-CZ" sz="3200" dirty="0"/>
              <a:t>ý přijímač SF7000</a:t>
            </a:r>
          </a:p>
        </p:txBody>
      </p:sp>
      <p:pic>
        <p:nvPicPr>
          <p:cNvPr id="5" name="Obrázek 4" descr="Obsah obrázku hračka, žlutá&#10;&#10;Popis byl vytvořen automaticky">
            <a:extLst>
              <a:ext uri="{FF2B5EF4-FFF2-40B4-BE49-F238E27FC236}">
                <a16:creationId xmlns:a16="http://schemas.microsoft.com/office/drawing/2014/main" id="{2A1C658D-92B6-DD99-7C0F-8C485AAE7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5155" r="1183" b="3769"/>
          <a:stretch/>
        </p:blipFill>
        <p:spPr>
          <a:xfrm>
            <a:off x="3020785" y="1284514"/>
            <a:ext cx="6150429" cy="428897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4232D02-A44E-E2D3-A928-07546CF2A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16" y="3156859"/>
            <a:ext cx="4125684" cy="41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6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FF85D6-2191-6FF3-9F69-6238A243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Aplikace Operační Centrum</a:t>
            </a:r>
          </a:p>
        </p:txBody>
      </p:sp>
      <p:pic>
        <p:nvPicPr>
          <p:cNvPr id="4" name="Picture 20" descr="operations-center-image">
            <a:extLst>
              <a:ext uri="{FF2B5EF4-FFF2-40B4-BE49-F238E27FC236}">
                <a16:creationId xmlns:a16="http://schemas.microsoft.com/office/drawing/2014/main" id="{BEF68933-8C59-4125-E898-B16A6E6A4B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t="14975" r="14611" b="14832"/>
          <a:stretch/>
        </p:blipFill>
        <p:spPr bwMode="auto">
          <a:xfrm>
            <a:off x="1926771" y="1398274"/>
            <a:ext cx="8338457" cy="466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959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Sign</a:t>
            </a:r>
            <a:r>
              <a:rPr lang="cs-CZ" sz="3200" dirty="0" err="1"/>
              <a:t>ály</a:t>
            </a:r>
            <a:endParaRPr lang="cs-CZ" sz="3200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77E30E56-C6A8-A16D-4575-4C68BA20EBB7}"/>
              </a:ext>
            </a:extLst>
          </p:cNvPr>
          <p:cNvGrpSpPr/>
          <p:nvPr/>
        </p:nvGrpSpPr>
        <p:grpSpPr>
          <a:xfrm>
            <a:off x="598269" y="1334884"/>
            <a:ext cx="10995462" cy="2879883"/>
            <a:chOff x="506829" y="1876267"/>
            <a:chExt cx="10995461" cy="2879883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DFE5F819-A6AD-E6A7-920B-E4A111C9B56B}"/>
                </a:ext>
              </a:extLst>
            </p:cNvPr>
            <p:cNvGrpSpPr/>
            <p:nvPr/>
          </p:nvGrpSpPr>
          <p:grpSpPr>
            <a:xfrm>
              <a:off x="506829" y="2101850"/>
              <a:ext cx="10995461" cy="2654300"/>
              <a:chOff x="892909" y="1893212"/>
              <a:chExt cx="10995461" cy="2654300"/>
            </a:xfrm>
          </p:grpSpPr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472D36BD-2D36-EB37-9EAA-BC56ADFD09DA}"/>
                  </a:ext>
                </a:extLst>
              </p:cNvPr>
              <p:cNvSpPr txBox="1"/>
              <p:nvPr/>
            </p:nvSpPr>
            <p:spPr>
              <a:xfrm>
                <a:off x="899794" y="2443757"/>
                <a:ext cx="5132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SF1</a:t>
                </a:r>
              </a:p>
            </p:txBody>
          </p:sp>
          <p:pic>
            <p:nvPicPr>
              <p:cNvPr id="13" name="Obrázek 12">
                <a:extLst>
                  <a:ext uri="{FF2B5EF4-FFF2-40B4-BE49-F238E27FC236}">
                    <a16:creationId xmlns:a16="http://schemas.microsoft.com/office/drawing/2014/main" id="{AF1760F8-D697-8790-1000-B44755E7C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1470" y="1893212"/>
                <a:ext cx="6946900" cy="2654300"/>
              </a:xfrm>
              <a:prstGeom prst="rect">
                <a:avLst/>
              </a:prstGeom>
            </p:spPr>
          </p:pic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E6F1B20C-3778-757E-C09A-F377029B5E2E}"/>
                  </a:ext>
                </a:extLst>
              </p:cNvPr>
              <p:cNvSpPr txBox="1"/>
              <p:nvPr/>
            </p:nvSpPr>
            <p:spPr>
              <a:xfrm>
                <a:off x="892909" y="3311325"/>
                <a:ext cx="17892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/>
                  <a:t>SF-RTK (2023</a:t>
                </a:r>
                <a:r>
                  <a:rPr lang="cs-CZ" dirty="0"/>
                  <a:t>) </a:t>
                </a:r>
                <a:br>
                  <a:rPr lang="cs-CZ" dirty="0"/>
                </a:br>
                <a:r>
                  <a:rPr lang="cs-CZ" dirty="0"/>
                  <a:t>RTK</a:t>
                </a:r>
              </a:p>
            </p:txBody>
          </p:sp>
        </p:grp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4A3C5AF3-69F9-6610-6079-B1B0576FD464}"/>
                </a:ext>
              </a:extLst>
            </p:cNvPr>
            <p:cNvSpPr txBox="1"/>
            <p:nvPr/>
          </p:nvSpPr>
          <p:spPr>
            <a:xfrm>
              <a:off x="2557885" y="2652395"/>
              <a:ext cx="1088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 </a:t>
              </a:r>
              <a:r>
                <a:rPr lang="en-US" dirty="0" err="1"/>
                <a:t>minut</a:t>
              </a:r>
              <a:endParaRPr lang="cs-CZ" dirty="0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B1D91493-727B-99C7-209E-8EAA33744015}"/>
                </a:ext>
              </a:extLst>
            </p:cNvPr>
            <p:cNvSpPr txBox="1"/>
            <p:nvPr/>
          </p:nvSpPr>
          <p:spPr>
            <a:xfrm>
              <a:off x="2557885" y="3519963"/>
              <a:ext cx="14029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Min. 5</a:t>
              </a:r>
              <a:r>
                <a:rPr lang="en-US" b="1" dirty="0"/>
                <a:t> </a:t>
              </a:r>
              <a:r>
                <a:rPr lang="cs-CZ" b="1" dirty="0"/>
                <a:t>le</a:t>
              </a:r>
              <a:r>
                <a:rPr lang="cs-CZ" dirty="0"/>
                <a:t>t</a:t>
              </a:r>
            </a:p>
            <a:p>
              <a:r>
                <a:rPr lang="en-US" dirty="0" err="1"/>
                <a:t>dlouhodob</a:t>
              </a:r>
              <a:r>
                <a:rPr lang="cs-CZ" dirty="0"/>
                <a:t>á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FB3B96DC-1700-4714-1A45-64C3D64B9352}"/>
                </a:ext>
              </a:extLst>
            </p:cNvPr>
            <p:cNvSpPr txBox="1"/>
            <p:nvPr/>
          </p:nvSpPr>
          <p:spPr>
            <a:xfrm>
              <a:off x="2557885" y="1876267"/>
              <a:ext cx="27354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O</a:t>
              </a:r>
              <a:r>
                <a:rPr lang="cs-CZ" b="1" dirty="0" err="1"/>
                <a:t>pakovatelnost</a:t>
              </a:r>
              <a:endParaRPr lang="cs-CZ" b="1" dirty="0"/>
            </a:p>
          </p:txBody>
        </p:sp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5B1DADF-C8A9-98A9-701B-FB41C48C9CC2}"/>
              </a:ext>
            </a:extLst>
          </p:cNvPr>
          <p:cNvSpPr txBox="1"/>
          <p:nvPr/>
        </p:nvSpPr>
        <p:spPr>
          <a:xfrm>
            <a:off x="605153" y="5199950"/>
            <a:ext cx="8495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SF-</a:t>
            </a:r>
            <a:r>
              <a:rPr lang="en-US" b="1" dirty="0"/>
              <a:t>3			    9 m</a:t>
            </a:r>
            <a:r>
              <a:rPr lang="cs-CZ" b="1" dirty="0" err="1"/>
              <a:t>ěsíců</a:t>
            </a:r>
            <a:r>
              <a:rPr lang="cs-CZ" b="1" dirty="0"/>
              <a:t>							</a:t>
            </a:r>
            <a:r>
              <a:rPr lang="en-US" b="1" dirty="0"/>
              <a:t>+-</a:t>
            </a:r>
            <a:r>
              <a:rPr lang="cs-CZ" b="1" dirty="0"/>
              <a:t>3 cm				</a:t>
            </a:r>
            <a:br>
              <a:rPr lang="cs-CZ" dirty="0"/>
            </a:br>
            <a:endParaRPr lang="cs-CZ" dirty="0"/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306ABD5A-35F6-DF36-0290-3085BDDAD4BA}"/>
              </a:ext>
            </a:extLst>
          </p:cNvPr>
          <p:cNvCxnSpPr/>
          <p:nvPr/>
        </p:nvCxnSpPr>
        <p:spPr>
          <a:xfrm>
            <a:off x="435429" y="4463143"/>
            <a:ext cx="1147354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826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/>
              <a:t>Signál (a aktivace) přijímače se přesouvá s přijímačem</a:t>
            </a:r>
          </a:p>
        </p:txBody>
      </p:sp>
      <p:pic>
        <p:nvPicPr>
          <p:cNvPr id="5" name="Obrázek 4" descr="Obsah obrázku hračka, žlutá&#10;&#10;Popis byl vytvořen automaticky">
            <a:extLst>
              <a:ext uri="{FF2B5EF4-FFF2-40B4-BE49-F238E27FC236}">
                <a16:creationId xmlns:a16="http://schemas.microsoft.com/office/drawing/2014/main" id="{2A1C658D-92B6-DD99-7C0F-8C485AAE7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5155" r="1183" b="3769"/>
          <a:stretch/>
        </p:blipFill>
        <p:spPr>
          <a:xfrm>
            <a:off x="3551464" y="1801350"/>
            <a:ext cx="5089072" cy="354884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ECE6558-A319-0002-E5E3-78C520FDE541}"/>
              </a:ext>
            </a:extLst>
          </p:cNvPr>
          <p:cNvSpPr txBox="1"/>
          <p:nvPr/>
        </p:nvSpPr>
        <p:spPr>
          <a:xfrm>
            <a:off x="3020785" y="74194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Signál (a aktivace) přijímače  jsou spojeny s přijímačem,</a:t>
            </a:r>
            <a:br>
              <a:rPr lang="cs-CZ" dirty="0"/>
            </a:br>
            <a:r>
              <a:rPr lang="cs-CZ" dirty="0"/>
              <a:t>pokud přijímač vezmu a přesunu na jiný stroj,</a:t>
            </a:r>
          </a:p>
          <a:p>
            <a:pPr algn="ctr"/>
            <a:r>
              <a:rPr lang="cs-CZ" dirty="0"/>
              <a:t>budou dostupné i na něm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6314A85-4C81-6B85-66CF-813570806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6204">
            <a:off x="5211028" y="3980537"/>
            <a:ext cx="2028825" cy="20288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0CA05B3-BB42-ACDE-1E59-A3B5CD3B5300}"/>
              </a:ext>
            </a:extLst>
          </p:cNvPr>
          <p:cNvSpPr txBox="1"/>
          <p:nvPr/>
        </p:nvSpPr>
        <p:spPr>
          <a:xfrm>
            <a:off x="3755052" y="5931385"/>
            <a:ext cx="494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X</a:t>
            </a:r>
            <a:r>
              <a:rPr lang="en-US" b="1" dirty="0"/>
              <a:t>345BA</a:t>
            </a:r>
            <a:r>
              <a:rPr lang="cs-CZ" b="1" dirty="0"/>
              <a:t>-</a:t>
            </a:r>
            <a:r>
              <a:rPr lang="en-US" b="1" dirty="0"/>
              <a:t>938SIK-AH8I0P </a:t>
            </a:r>
            <a:r>
              <a:rPr lang="cs-CZ" b="1" dirty="0"/>
              <a:t>Signál SF-RTK 1 rok</a:t>
            </a:r>
          </a:p>
        </p:txBody>
      </p:sp>
    </p:spTree>
    <p:extLst>
      <p:ext uri="{BB962C8B-B14F-4D97-AF65-F5344CB8AC3E}">
        <p14:creationId xmlns:p14="http://schemas.microsoft.com/office/powerpoint/2010/main" val="602739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/>
              <a:t>Jak poznat RTK</a:t>
            </a:r>
            <a:endParaRPr lang="cs-CZ" sz="3200" dirty="0">
              <a:solidFill>
                <a:srgbClr val="00B050"/>
              </a:solidFill>
            </a:endParaRPr>
          </a:p>
        </p:txBody>
      </p:sp>
      <p:pic>
        <p:nvPicPr>
          <p:cNvPr id="3" name="Obrázek 2" descr="Modem Mobile RTK 4G LTE">
            <a:extLst>
              <a:ext uri="{FF2B5EF4-FFF2-40B4-BE49-F238E27FC236}">
                <a16:creationId xmlns:a16="http://schemas.microsoft.com/office/drawing/2014/main" id="{DC18F40F-5B26-6D77-8289-252DCFA4C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6" t="2202" r="28172"/>
          <a:stretch/>
        </p:blipFill>
        <p:spPr bwMode="auto">
          <a:xfrm>
            <a:off x="3418159" y="1210083"/>
            <a:ext cx="1763395" cy="3697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 descr="Rádio RTK">
            <a:extLst>
              <a:ext uri="{FF2B5EF4-FFF2-40B4-BE49-F238E27FC236}">
                <a16:creationId xmlns:a16="http://schemas.microsoft.com/office/drawing/2014/main" id="{FE488A8D-868E-4DE6-F031-3C3875A095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5" r="30651"/>
          <a:stretch/>
        </p:blipFill>
        <p:spPr bwMode="auto">
          <a:xfrm>
            <a:off x="6358618" y="713278"/>
            <a:ext cx="1763394" cy="41944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E29065B-4794-ED77-9597-62AE758A5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3"/>
          <a:stretch/>
        </p:blipFill>
        <p:spPr bwMode="auto">
          <a:xfrm>
            <a:off x="8899389" y="4072980"/>
            <a:ext cx="2867660" cy="2431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42973A5A-3F6F-359A-3D3F-EB161A637C6C}"/>
              </a:ext>
            </a:extLst>
          </p:cNvPr>
          <p:cNvCxnSpPr>
            <a:cxnSpLocks/>
          </p:cNvCxnSpPr>
          <p:nvPr/>
        </p:nvCxnSpPr>
        <p:spPr>
          <a:xfrm flipH="1" flipV="1">
            <a:off x="7815943" y="1698171"/>
            <a:ext cx="3222171" cy="254725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815624F7-4233-E8B5-613C-2AAF3C3E8A5D}"/>
              </a:ext>
            </a:extLst>
          </p:cNvPr>
          <p:cNvCxnSpPr/>
          <p:nvPr/>
        </p:nvCxnSpPr>
        <p:spPr>
          <a:xfrm>
            <a:off x="5725886" y="1092059"/>
            <a:ext cx="0" cy="504748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Obrázek 12">
            <a:extLst>
              <a:ext uri="{FF2B5EF4-FFF2-40B4-BE49-F238E27FC236}">
                <a16:creationId xmlns:a16="http://schemas.microsoft.com/office/drawing/2014/main" id="{1C362E22-AABA-BFB7-C95B-8535E4F45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36" y="4599214"/>
            <a:ext cx="2741621" cy="1852957"/>
          </a:xfrm>
          <a:prstGeom prst="rect">
            <a:avLst/>
          </a:prstGeom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F7ECACB0-B12A-F9FD-D5B7-4916923BDDE8}"/>
              </a:ext>
            </a:extLst>
          </p:cNvPr>
          <p:cNvCxnSpPr>
            <a:cxnSpLocks/>
          </p:cNvCxnSpPr>
          <p:nvPr/>
        </p:nvCxnSpPr>
        <p:spPr>
          <a:xfrm flipV="1">
            <a:off x="2400143" y="1698171"/>
            <a:ext cx="1545246" cy="409302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006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285"/>
            <a:ext cx="10515600" cy="95578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/>
              <a:t>Akce</a:t>
            </a:r>
            <a:br>
              <a:rPr lang="cs-CZ" sz="3200" dirty="0"/>
            </a:br>
            <a:r>
              <a:rPr lang="en-US" sz="3200" dirty="0"/>
              <a:t>Sign</a:t>
            </a:r>
            <a:r>
              <a:rPr lang="cs-CZ" sz="3200" dirty="0" err="1"/>
              <a:t>ál</a:t>
            </a:r>
            <a:r>
              <a:rPr lang="cs-CZ" sz="3200" dirty="0"/>
              <a:t> SF-RTK pro SF7000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1 </a:t>
            </a:r>
            <a:r>
              <a:rPr lang="en-US" sz="3200" dirty="0" err="1"/>
              <a:t>rok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00B050"/>
                </a:solidFill>
              </a:rPr>
              <a:t>sleva</a:t>
            </a:r>
            <a:r>
              <a:rPr lang="cs-CZ" sz="3200" dirty="0">
                <a:solidFill>
                  <a:srgbClr val="00B050"/>
                </a:solidFill>
              </a:rPr>
              <a:t> 50</a:t>
            </a:r>
            <a:r>
              <a:rPr lang="en-US" sz="3200" dirty="0">
                <a:solidFill>
                  <a:srgbClr val="00B050"/>
                </a:solidFill>
              </a:rPr>
              <a:t> %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CE76238-E159-FE59-629E-945ACEEA3DB6}"/>
              </a:ext>
            </a:extLst>
          </p:cNvPr>
          <p:cNvSpPr txBox="1"/>
          <p:nvPr/>
        </p:nvSpPr>
        <p:spPr>
          <a:xfrm>
            <a:off x="3797133" y="2598003"/>
            <a:ext cx="4597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  <a:r>
              <a:rPr lang="cs-CZ" sz="2400" dirty="0" err="1"/>
              <a:t>řesnost</a:t>
            </a:r>
            <a:r>
              <a:rPr lang="cs-CZ" sz="2400" dirty="0"/>
              <a:t>					</a:t>
            </a:r>
            <a:r>
              <a:rPr lang="en-US" sz="2400" b="1" dirty="0">
                <a:solidFill>
                  <a:srgbClr val="00B050"/>
                </a:solidFill>
              </a:rPr>
              <a:t>+-2,5 cm</a:t>
            </a:r>
          </a:p>
          <a:p>
            <a:r>
              <a:rPr lang="en-US" sz="2400" dirty="0" err="1"/>
              <a:t>Opakovatelnost</a:t>
            </a:r>
            <a:r>
              <a:rPr lang="cs-CZ" sz="2400" dirty="0"/>
              <a:t>			</a:t>
            </a:r>
            <a:r>
              <a:rPr lang="en-US" sz="2400" b="1" dirty="0">
                <a:solidFill>
                  <a:srgbClr val="00B050"/>
                </a:solidFill>
              </a:rPr>
              <a:t>min</a:t>
            </a:r>
            <a:r>
              <a:rPr lang="cs-CZ" sz="2400" b="1" dirty="0">
                <a:solidFill>
                  <a:srgbClr val="00B050"/>
                </a:solidFill>
              </a:rPr>
              <a:t> 5 let</a:t>
            </a:r>
          </a:p>
        </p:txBody>
      </p:sp>
    </p:spTree>
    <p:extLst>
      <p:ext uri="{BB962C8B-B14F-4D97-AF65-F5344CB8AC3E}">
        <p14:creationId xmlns:p14="http://schemas.microsoft.com/office/powerpoint/2010/main" val="2443765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0" descr="operations-center-image">
            <a:extLst>
              <a:ext uri="{FF2B5EF4-FFF2-40B4-BE49-F238E27FC236}">
                <a16:creationId xmlns:a16="http://schemas.microsoft.com/office/drawing/2014/main" id="{D36829E3-E76D-80AE-F800-DE60A9277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 t="21754" r="31650" b="21544"/>
          <a:stretch/>
        </p:blipFill>
        <p:spPr bwMode="auto">
          <a:xfrm>
            <a:off x="4854411" y="4899717"/>
            <a:ext cx="2741622" cy="17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24BA80E5-60D7-7C44-AE51-C14F5D965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12" y="3486894"/>
            <a:ext cx="2741621" cy="185295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/>
              <a:t>Automatický přenos dat – </a:t>
            </a:r>
            <a:r>
              <a:rPr lang="cs-CZ" sz="3200" dirty="0" err="1"/>
              <a:t>DataSync</a:t>
            </a:r>
            <a:endParaRPr lang="cs-CZ" sz="3200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3EB08DCC-7B68-95AC-BDDE-1FC41DFC90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10849" r="19120" b="6516"/>
          <a:stretch/>
        </p:blipFill>
        <p:spPr>
          <a:xfrm>
            <a:off x="7570573" y="1245096"/>
            <a:ext cx="3783227" cy="283990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D415276-67CF-A027-A4D3-9CD9BE8A57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t="15524" r="19473" b="13977"/>
          <a:stretch/>
        </p:blipFill>
        <p:spPr>
          <a:xfrm>
            <a:off x="223696" y="974036"/>
            <a:ext cx="4782064" cy="3015049"/>
          </a:xfrm>
          <a:prstGeom prst="rect">
            <a:avLst/>
          </a:prstGeom>
        </p:spPr>
      </p:pic>
      <p:pic>
        <p:nvPicPr>
          <p:cNvPr id="19" name="Picture 4" descr="How To Create An AutoTrac™ Ab Curve | John Deere Generation 4 Display -  YouTube">
            <a:extLst>
              <a:ext uri="{FF2B5EF4-FFF2-40B4-BE49-F238E27FC236}">
                <a16:creationId xmlns:a16="http://schemas.microsoft.com/office/drawing/2014/main" id="{8F751F27-B4E7-75B5-DEEE-CEEC823AB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4" t="24961" r="29703" b="27539"/>
          <a:stretch/>
        </p:blipFill>
        <p:spPr bwMode="auto">
          <a:xfrm>
            <a:off x="1341481" y="4096828"/>
            <a:ext cx="3240517" cy="212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ow To Create An AutoTrac™ Ab Curve | John Deere Generation 4 Display -  YouTube">
            <a:extLst>
              <a:ext uri="{FF2B5EF4-FFF2-40B4-BE49-F238E27FC236}">
                <a16:creationId xmlns:a16="http://schemas.microsoft.com/office/drawing/2014/main" id="{C93E0F1D-4EB1-D410-5F3A-E2E671C67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4" t="24961" r="29703" b="27539"/>
          <a:stretch/>
        </p:blipFill>
        <p:spPr bwMode="auto">
          <a:xfrm>
            <a:off x="7844182" y="4108658"/>
            <a:ext cx="3240517" cy="212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5729204B-2716-7C51-EEC3-73AECA3BDCA3}"/>
              </a:ext>
            </a:extLst>
          </p:cNvPr>
          <p:cNvCxnSpPr/>
          <p:nvPr/>
        </p:nvCxnSpPr>
        <p:spPr>
          <a:xfrm>
            <a:off x="5133447" y="3759163"/>
            <a:ext cx="1902941" cy="0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4" name="Obrázek 23">
            <a:extLst>
              <a:ext uri="{FF2B5EF4-FFF2-40B4-BE49-F238E27FC236}">
                <a16:creationId xmlns:a16="http://schemas.microsoft.com/office/drawing/2014/main" id="{BCB5CAD7-2498-D0DD-4981-F628959D4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83" y="5142202"/>
            <a:ext cx="581025" cy="695325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A3FF8EF7-F343-8B75-CA39-667D6C35B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642" y="5159967"/>
            <a:ext cx="581025" cy="695325"/>
          </a:xfrm>
          <a:prstGeom prst="rect">
            <a:avLst/>
          </a:prstGeom>
        </p:spPr>
      </p:pic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90B21B39-B410-9FED-034A-2427E19A742E}"/>
              </a:ext>
            </a:extLst>
          </p:cNvPr>
          <p:cNvCxnSpPr>
            <a:cxnSpLocks/>
          </p:cNvCxnSpPr>
          <p:nvPr/>
        </p:nvCxnSpPr>
        <p:spPr>
          <a:xfrm flipH="1">
            <a:off x="6319696" y="4137856"/>
            <a:ext cx="897638" cy="1248614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99F1DD5A-02A2-C8CF-DFCB-B5EFFE9DCF62}"/>
              </a:ext>
            </a:extLst>
          </p:cNvPr>
          <p:cNvCxnSpPr>
            <a:cxnSpLocks/>
          </p:cNvCxnSpPr>
          <p:nvPr/>
        </p:nvCxnSpPr>
        <p:spPr>
          <a:xfrm>
            <a:off x="4954320" y="4108658"/>
            <a:ext cx="958800" cy="1268188"/>
          </a:xfrm>
          <a:prstGeom prst="straightConnector1">
            <a:avLst/>
          </a:prstGeom>
          <a:ln w="762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5" name="Obrázek 34">
            <a:extLst>
              <a:ext uri="{FF2B5EF4-FFF2-40B4-BE49-F238E27FC236}">
                <a16:creationId xmlns:a16="http://schemas.microsoft.com/office/drawing/2014/main" id="{681E62C1-5DC8-42DB-2BF5-DDD4BD5CE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287" y="3277540"/>
            <a:ext cx="1551951" cy="873810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0FBE90BD-8003-BA8C-873E-E784991EE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43" y="3310120"/>
            <a:ext cx="1551951" cy="8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4FADABB3-E350-10DF-209E-CF146F918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90" y="2155719"/>
            <a:ext cx="4576120" cy="181033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Automatický přenos dat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6D524CD-F89A-66E8-CF57-29568A03E2FE}"/>
              </a:ext>
            </a:extLst>
          </p:cNvPr>
          <p:cNvSpPr txBox="1"/>
          <p:nvPr/>
        </p:nvSpPr>
        <p:spPr>
          <a:xfrm>
            <a:off x="2307142" y="1614216"/>
            <a:ext cx="588334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 základním stavu pouze udělaná práce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sz="2400" dirty="0"/>
          </a:p>
          <a:p>
            <a:br>
              <a:rPr lang="cs-CZ" sz="2400" dirty="0"/>
            </a:b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Při zapnutém </a:t>
            </a:r>
            <a:r>
              <a:rPr lang="cs-CZ" sz="2400" dirty="0" err="1"/>
              <a:t>DataSync</a:t>
            </a:r>
            <a:r>
              <a:rPr lang="cs-CZ" sz="2400" dirty="0"/>
              <a:t> i: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DD1C31-DA4F-BB9B-8676-D826186745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61"/>
          <a:stretch/>
        </p:blipFill>
        <p:spPr>
          <a:xfrm>
            <a:off x="2662263" y="2156733"/>
            <a:ext cx="5295195" cy="1810334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0C28FB2D-8A45-4B5D-6819-834272A85DF5}"/>
              </a:ext>
            </a:extLst>
          </p:cNvPr>
          <p:cNvGrpSpPr/>
          <p:nvPr/>
        </p:nvGrpSpPr>
        <p:grpSpPr>
          <a:xfrm>
            <a:off x="2471095" y="5036507"/>
            <a:ext cx="7818988" cy="728024"/>
            <a:chOff x="3962439" y="5464629"/>
            <a:chExt cx="5821118" cy="542003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5FF03DA3-3782-34EC-A204-7B86EF645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338" r="77373" b="-4382"/>
            <a:stretch/>
          </p:blipFill>
          <p:spPr>
            <a:xfrm>
              <a:off x="3962439" y="5495004"/>
              <a:ext cx="1222198" cy="5116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E3D2AD3D-CCC9-C1DD-A814-EA3B9B91D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451" t="16806" r="36094" b="5992"/>
            <a:stretch/>
          </p:blipFill>
          <p:spPr>
            <a:xfrm>
              <a:off x="5253877" y="5495004"/>
              <a:ext cx="1807028" cy="448619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07B8B19A-D201-A882-71AF-5DC704F03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173" t="12345" r="5442"/>
            <a:stretch/>
          </p:blipFill>
          <p:spPr>
            <a:xfrm>
              <a:off x="7130144" y="5464629"/>
              <a:ext cx="1317172" cy="509371"/>
            </a:xfrm>
            <a:prstGeom prst="rect">
              <a:avLst/>
            </a:prstGeom>
          </p:spPr>
        </p:pic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6A2C98B6-FC72-52D3-E3A4-B155EED91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6555" y="5475017"/>
              <a:ext cx="1267002" cy="457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3652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Ruční přenos da</a:t>
            </a:r>
            <a:r>
              <a:rPr lang="en-US" dirty="0"/>
              <a:t>t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224A4D1-C68C-A73E-D176-817C67180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42" y="3296930"/>
            <a:ext cx="971686" cy="818992"/>
          </a:xfrm>
          <a:prstGeom prst="rect">
            <a:avLst/>
          </a:prstGeom>
        </p:spPr>
      </p:pic>
      <p:grpSp>
        <p:nvGrpSpPr>
          <p:cNvPr id="20" name="Skupina 19">
            <a:extLst>
              <a:ext uri="{FF2B5EF4-FFF2-40B4-BE49-F238E27FC236}">
                <a16:creationId xmlns:a16="http://schemas.microsoft.com/office/drawing/2014/main" id="{52B2A262-D8F0-E313-29D2-208224A99738}"/>
              </a:ext>
            </a:extLst>
          </p:cNvPr>
          <p:cNvGrpSpPr/>
          <p:nvPr/>
        </p:nvGrpSpPr>
        <p:grpSpPr>
          <a:xfrm>
            <a:off x="6740856" y="3953449"/>
            <a:ext cx="3125026" cy="1310495"/>
            <a:chOff x="4471761" y="2523999"/>
            <a:chExt cx="3248478" cy="1362265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CF662184-7DB2-1BE4-F622-AF598A85A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1761" y="2971736"/>
              <a:ext cx="3248478" cy="914528"/>
            </a:xfrm>
            <a:prstGeom prst="rect">
              <a:avLst/>
            </a:prstGeom>
          </p:spPr>
        </p:pic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EB34F56A-8A19-8FAD-507B-06D0C2627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71761" y="2523999"/>
              <a:ext cx="971686" cy="447737"/>
            </a:xfrm>
            <a:prstGeom prst="rect">
              <a:avLst/>
            </a:prstGeom>
          </p:spPr>
        </p:pic>
      </p:grpSp>
      <p:pic>
        <p:nvPicPr>
          <p:cNvPr id="22" name="Obrázek 21">
            <a:extLst>
              <a:ext uri="{FF2B5EF4-FFF2-40B4-BE49-F238E27FC236}">
                <a16:creationId xmlns:a16="http://schemas.microsoft.com/office/drawing/2014/main" id="{195C9A33-6364-83F7-BD7B-7F18D40A7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0856" y="5481078"/>
            <a:ext cx="1819529" cy="495369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03BE5B75-4111-6A07-971F-446C906310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277"/>
          <a:stretch/>
        </p:blipFill>
        <p:spPr>
          <a:xfrm>
            <a:off x="929082" y="1027216"/>
            <a:ext cx="5166918" cy="1764680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2AE4A7A7-05EE-E70F-39B5-CAC052AC14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027215"/>
            <a:ext cx="5701788" cy="1764680"/>
          </a:xfrm>
          <a:prstGeom prst="rect">
            <a:avLst/>
          </a:prstGeom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8501CA6B-2FA5-BB6A-8F68-2A0104DF750F}"/>
              </a:ext>
            </a:extLst>
          </p:cNvPr>
          <p:cNvGrpSpPr/>
          <p:nvPr/>
        </p:nvGrpSpPr>
        <p:grpSpPr>
          <a:xfrm>
            <a:off x="3197974" y="3664905"/>
            <a:ext cx="2495837" cy="1922180"/>
            <a:chOff x="7191658" y="4185010"/>
            <a:chExt cx="1924670" cy="1482293"/>
          </a:xfrm>
        </p:grpSpPr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2405170B-304C-B5F5-3436-24A2DFECA880}"/>
                </a:ext>
              </a:extLst>
            </p:cNvPr>
            <p:cNvGrpSpPr/>
            <p:nvPr/>
          </p:nvGrpSpPr>
          <p:grpSpPr>
            <a:xfrm>
              <a:off x="7191658" y="4185010"/>
              <a:ext cx="1924670" cy="1482293"/>
              <a:chOff x="3041446" y="3871371"/>
              <a:chExt cx="3691188" cy="2842784"/>
            </a:xfrm>
          </p:grpSpPr>
          <p:pic>
            <p:nvPicPr>
              <p:cNvPr id="31" name="Obrázek 30">
                <a:extLst>
                  <a:ext uri="{FF2B5EF4-FFF2-40B4-BE49-F238E27FC236}">
                    <a16:creationId xmlns:a16="http://schemas.microsoft.com/office/drawing/2014/main" id="{217DE49F-768D-7EC1-9D45-D4FDF5786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6236" y="3871371"/>
                <a:ext cx="2966398" cy="2004876"/>
              </a:xfrm>
              <a:prstGeom prst="rect">
                <a:avLst/>
              </a:prstGeom>
            </p:spPr>
          </p:pic>
          <p:pic>
            <p:nvPicPr>
              <p:cNvPr id="32" name="Obrázek 31">
                <a:extLst>
                  <a:ext uri="{FF2B5EF4-FFF2-40B4-BE49-F238E27FC236}">
                    <a16:creationId xmlns:a16="http://schemas.microsoft.com/office/drawing/2014/main" id="{00F57592-B24B-F7DE-37E2-3FE37F2E0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1446" y="5038337"/>
                <a:ext cx="2976376" cy="1675818"/>
              </a:xfrm>
              <a:prstGeom prst="rect">
                <a:avLst/>
              </a:prstGeom>
            </p:spPr>
          </p:pic>
        </p:grpSp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id="{7B470F02-5603-3848-FD31-AEE9AE69E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99" t="27485" r="18574" b="33185"/>
            <a:stretch/>
          </p:blipFill>
          <p:spPr>
            <a:xfrm rot="16200000" flipV="1">
              <a:off x="8259333" y="4754075"/>
              <a:ext cx="646813" cy="411456"/>
            </a:xfrm>
            <a:prstGeom prst="rect">
              <a:avLst/>
            </a:prstGeom>
          </p:spPr>
        </p:pic>
      </p:grp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74992CF5-7D20-3410-D075-A94AEC37F432}"/>
              </a:ext>
            </a:extLst>
          </p:cNvPr>
          <p:cNvSpPr txBox="1"/>
          <p:nvPr/>
        </p:nvSpPr>
        <p:spPr>
          <a:xfrm>
            <a:off x="3657031" y="2923428"/>
            <a:ext cx="464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  <a:r>
              <a:rPr lang="cs-CZ" dirty="0"/>
              <a:t>B</a:t>
            </a:r>
            <a:r>
              <a:rPr lang="en-US" dirty="0" err="1"/>
              <a:t>ezdr</a:t>
            </a:r>
            <a:r>
              <a:rPr lang="cs-CZ" dirty="0" err="1"/>
              <a:t>átově</a:t>
            </a:r>
            <a:r>
              <a:rPr lang="cs-CZ" dirty="0"/>
              <a:t> </a:t>
            </a:r>
            <a:r>
              <a:rPr lang="cs-CZ" dirty="0" err="1"/>
              <a:t>JDLink</a:t>
            </a:r>
            <a:r>
              <a:rPr lang="cs-CZ" dirty="0"/>
              <a:t>		2</a:t>
            </a:r>
            <a:r>
              <a:rPr lang="en-US" dirty="0"/>
              <a:t>. </a:t>
            </a:r>
            <a:r>
              <a:rPr lang="cs-CZ" dirty="0"/>
              <a:t>Ručně </a:t>
            </a:r>
            <a:r>
              <a:rPr lang="cs-CZ" dirty="0" err="1"/>
              <a:t>flashka</a:t>
            </a:r>
            <a:endParaRPr lang="cs-CZ" dirty="0"/>
          </a:p>
          <a:p>
            <a:endParaRPr lang="cs-CZ" dirty="0"/>
          </a:p>
        </p:txBody>
      </p: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4F07BCB3-D04A-675F-7A8B-C94820B30A83}"/>
              </a:ext>
            </a:extLst>
          </p:cNvPr>
          <p:cNvCxnSpPr>
            <a:cxnSpLocks/>
          </p:cNvCxnSpPr>
          <p:nvPr/>
        </p:nvCxnSpPr>
        <p:spPr>
          <a:xfrm>
            <a:off x="6096000" y="2923428"/>
            <a:ext cx="0" cy="319823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EBBF518E-183F-8E2A-E40B-C50E75FBF206}"/>
              </a:ext>
            </a:extLst>
          </p:cNvPr>
          <p:cNvSpPr txBox="1"/>
          <p:nvPr/>
        </p:nvSpPr>
        <p:spPr>
          <a:xfrm>
            <a:off x="8805597" y="5532193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Nahrát .zip</a:t>
            </a:r>
          </a:p>
        </p:txBody>
      </p:sp>
    </p:spTree>
    <p:extLst>
      <p:ext uri="{BB962C8B-B14F-4D97-AF65-F5344CB8AC3E}">
        <p14:creationId xmlns:p14="http://schemas.microsoft.com/office/powerpoint/2010/main" val="2630911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/>
              <a:t>Pojmenování polí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2F1B13-ED66-89D0-81B4-CBBB06D11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2" r="73425" b="36194"/>
          <a:stretch/>
        </p:blipFill>
        <p:spPr>
          <a:xfrm>
            <a:off x="2937673" y="2424463"/>
            <a:ext cx="6316654" cy="389225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8554875-A202-30B3-4BAF-023C6749278F}"/>
              </a:ext>
            </a:extLst>
          </p:cNvPr>
          <p:cNvSpPr txBox="1"/>
          <p:nvPr/>
        </p:nvSpPr>
        <p:spPr>
          <a:xfrm>
            <a:off x="3048000" y="947135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Unikátní, neduplicitní</a:t>
            </a:r>
          </a:p>
          <a:p>
            <a:r>
              <a:rPr lang="cs-CZ" dirty="0"/>
              <a:t>Max 20 znaků dlouhé (limit v displeji, zaříznutí). „</a:t>
            </a:r>
            <a:r>
              <a:rPr lang="cs-CZ" dirty="0" err="1"/>
              <a:t>ceske</a:t>
            </a:r>
            <a:r>
              <a:rPr lang="cs-CZ" dirty="0"/>
              <a:t> </a:t>
            </a:r>
            <a:r>
              <a:rPr lang="cs-CZ" dirty="0" err="1"/>
              <a:t>budejovice</a:t>
            </a:r>
            <a:r>
              <a:rPr lang="cs-CZ" dirty="0"/>
              <a:t>“ – 16 znaků</a:t>
            </a:r>
          </a:p>
          <a:p>
            <a:r>
              <a:rPr lang="cs-CZ" dirty="0"/>
              <a:t>Bez háčků a čárek</a:t>
            </a:r>
          </a:p>
          <a:p>
            <a:r>
              <a:rPr lang="cs-CZ" dirty="0"/>
              <a:t>Popisné pro obsluhu „U Školky“ vs „8906/2“</a:t>
            </a:r>
          </a:p>
        </p:txBody>
      </p:sp>
    </p:spTree>
    <p:extLst>
      <p:ext uri="{BB962C8B-B14F-4D97-AF65-F5344CB8AC3E}">
        <p14:creationId xmlns:p14="http://schemas.microsoft.com/office/powerpoint/2010/main" val="1541624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Přenos dat</a:t>
            </a:r>
            <a:br>
              <a:rPr lang="cs-CZ" dirty="0"/>
            </a:br>
            <a:r>
              <a:rPr lang="cs-CZ" dirty="0"/>
              <a:t>3. generace (2630) vs 4. (4640…) a 5. (G5)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92C097-5143-EA60-1CF7-C3E5469D2B7E}"/>
              </a:ext>
            </a:extLst>
          </p:cNvPr>
          <p:cNvSpPr txBox="1"/>
          <p:nvPr/>
        </p:nvSpPr>
        <p:spPr>
          <a:xfrm>
            <a:off x="345562" y="2962674"/>
            <a:ext cx="52501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3. Generace</a:t>
            </a:r>
            <a:r>
              <a:rPr lang="cs-CZ" sz="2400" dirty="0">
                <a:solidFill>
                  <a:srgbClr val="FF0000"/>
                </a:solidFill>
              </a:rPr>
              <a:t> nahrazuje </a:t>
            </a:r>
            <a:r>
              <a:rPr lang="cs-CZ" sz="2400" dirty="0"/>
              <a:t>existující data,</a:t>
            </a:r>
          </a:p>
          <a:p>
            <a:r>
              <a:rPr lang="cs-CZ" sz="2400" dirty="0"/>
              <a:t>pokud se neudělá záloha,</a:t>
            </a:r>
          </a:p>
          <a:p>
            <a:r>
              <a:rPr lang="cs-CZ" sz="2400" dirty="0"/>
              <a:t>nebo není v OPC,</a:t>
            </a:r>
          </a:p>
          <a:p>
            <a:r>
              <a:rPr lang="cs-CZ" sz="2400" dirty="0"/>
              <a:t>o data v displeji přijdete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6BC1B5D-9A66-768A-1334-641C9E759CFD}"/>
              </a:ext>
            </a:extLst>
          </p:cNvPr>
          <p:cNvSpPr txBox="1"/>
          <p:nvPr/>
        </p:nvSpPr>
        <p:spPr>
          <a:xfrm>
            <a:off x="6305545" y="2962674"/>
            <a:ext cx="5785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4. Generace </a:t>
            </a:r>
            <a:r>
              <a:rPr lang="cs-CZ" sz="2400" dirty="0">
                <a:solidFill>
                  <a:srgbClr val="00B050"/>
                </a:solidFill>
              </a:rPr>
              <a:t>přidá</a:t>
            </a:r>
            <a:r>
              <a:rPr lang="cs-CZ" sz="2400" dirty="0"/>
              <a:t> importovaná data,</a:t>
            </a:r>
          </a:p>
          <a:p>
            <a:r>
              <a:rPr lang="cs-CZ" sz="2400" dirty="0"/>
              <a:t>není proto potřeba záloha před importem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D39AF1B2-4F57-D994-55A5-B63D8EAE793C}"/>
              </a:ext>
            </a:extLst>
          </p:cNvPr>
          <p:cNvCxnSpPr/>
          <p:nvPr/>
        </p:nvCxnSpPr>
        <p:spPr>
          <a:xfrm>
            <a:off x="6059488" y="1632857"/>
            <a:ext cx="0" cy="432162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890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6"/>
            <a:ext cx="10918371" cy="95578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Pojmenování linií (obzvlášť u </a:t>
            </a:r>
            <a:r>
              <a:rPr lang="cs-CZ" sz="3200" dirty="0" err="1"/>
              <a:t>DataSync</a:t>
            </a:r>
            <a:r>
              <a:rPr lang="cs-CZ" sz="3200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2E754CD-F716-0D89-2542-FF65A7D600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r="-1"/>
          <a:stretch/>
        </p:blipFill>
        <p:spPr>
          <a:xfrm>
            <a:off x="2694214" y="1645087"/>
            <a:ext cx="6803571" cy="50768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0A67FC-DD2C-87E6-08AA-98305003DF5B}"/>
              </a:ext>
            </a:extLst>
          </p:cNvPr>
          <p:cNvSpPr txBox="1"/>
          <p:nvPr/>
        </p:nvSpPr>
        <p:spPr>
          <a:xfrm>
            <a:off x="4481823" y="789370"/>
            <a:ext cx="367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Kterou linií zaseto? Kterou oráno? </a:t>
            </a:r>
          </a:p>
        </p:txBody>
      </p:sp>
    </p:spTree>
    <p:extLst>
      <p:ext uri="{BB962C8B-B14F-4D97-AF65-F5344CB8AC3E}">
        <p14:creationId xmlns:p14="http://schemas.microsoft.com/office/powerpoint/2010/main" val="1590102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83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Operační Centrum</a:t>
            </a:r>
            <a:br>
              <a:rPr lang="cs-CZ" sz="3200" dirty="0"/>
            </a:br>
            <a:r>
              <a:rPr lang="cs-CZ" sz="3200" dirty="0"/>
              <a:t>funkce</a:t>
            </a:r>
          </a:p>
        </p:txBody>
      </p:sp>
    </p:spTree>
    <p:extLst>
      <p:ext uri="{BB962C8B-B14F-4D97-AF65-F5344CB8AC3E}">
        <p14:creationId xmlns:p14="http://schemas.microsoft.com/office/powerpoint/2010/main" val="3127382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Vytvo</a:t>
            </a:r>
            <a:r>
              <a:rPr lang="cs-CZ" dirty="0" err="1"/>
              <a:t>ření</a:t>
            </a:r>
            <a:r>
              <a:rPr lang="cs-CZ" dirty="0"/>
              <a:t> hranice </a:t>
            </a:r>
            <a:r>
              <a:rPr lang="en-US" dirty="0"/>
              <a:t>– </a:t>
            </a:r>
            <a:r>
              <a:rPr lang="en-US" dirty="0" err="1"/>
              <a:t>st</a:t>
            </a:r>
            <a:r>
              <a:rPr lang="cs-CZ" dirty="0" err="1"/>
              <a:t>ávající</a:t>
            </a:r>
            <a:r>
              <a:rPr lang="cs-CZ" dirty="0"/>
              <a:t> mapa pokrytí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3F97D4-C2E9-BA42-BEBA-0FC42A124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466"/>
          <a:stretch/>
        </p:blipFill>
        <p:spPr>
          <a:xfrm>
            <a:off x="3978738" y="1105320"/>
            <a:ext cx="4234523" cy="1714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7F092B4A-6EE3-F62D-07FE-EB19CF9D96AC}"/>
              </a:ext>
            </a:extLst>
          </p:cNvPr>
          <p:cNvGrpSpPr/>
          <p:nvPr/>
        </p:nvGrpSpPr>
        <p:grpSpPr>
          <a:xfrm>
            <a:off x="838200" y="3112463"/>
            <a:ext cx="10512888" cy="3410744"/>
            <a:chOff x="495722" y="3429000"/>
            <a:chExt cx="6656979" cy="215975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577DF983-943D-088F-54A7-EDEEBED1F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722" y="3429000"/>
              <a:ext cx="2522419" cy="21597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D563CCD0-4018-0D3E-8E7C-FB56B06F6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2076"/>
            <a:stretch/>
          </p:blipFill>
          <p:spPr>
            <a:xfrm>
              <a:off x="3018141" y="3429000"/>
              <a:ext cx="4134560" cy="21597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87426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Vytvo</a:t>
            </a:r>
            <a:r>
              <a:rPr lang="cs-CZ" dirty="0" err="1"/>
              <a:t>ření</a:t>
            </a:r>
            <a:r>
              <a:rPr lang="cs-CZ" dirty="0"/>
              <a:t> hranice </a:t>
            </a:r>
            <a:r>
              <a:rPr lang="en-US" dirty="0"/>
              <a:t>– </a:t>
            </a:r>
            <a:r>
              <a:rPr lang="cs-CZ" dirty="0"/>
              <a:t>projetá hranice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78C6CD-93D8-58C3-5317-46F0C4141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38" y="1166497"/>
            <a:ext cx="6754168" cy="4525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94B39C7-F827-9A52-8F79-1D4F0EE94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40" t="8161" r="33645" b="23131"/>
          <a:stretch/>
        </p:blipFill>
        <p:spPr>
          <a:xfrm>
            <a:off x="7977286" y="1166497"/>
            <a:ext cx="3690790" cy="4525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CE7146E3-9B6B-5D32-C04A-7857FD949ACC}"/>
              </a:ext>
            </a:extLst>
          </p:cNvPr>
          <p:cNvCxnSpPr/>
          <p:nvPr/>
        </p:nvCxnSpPr>
        <p:spPr>
          <a:xfrm>
            <a:off x="4136571" y="3429000"/>
            <a:ext cx="4822372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420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1142"/>
            <a:ext cx="10515600" cy="95578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Jiný způsob vytváření</a:t>
            </a:r>
            <a:br>
              <a:rPr lang="cs-CZ" dirty="0"/>
            </a:br>
            <a:r>
              <a:rPr lang="cs-CZ" dirty="0"/>
              <a:t>LPIS, OPC, převod ze stroje jiné značky</a:t>
            </a:r>
          </a:p>
        </p:txBody>
      </p:sp>
    </p:spTree>
    <p:extLst>
      <p:ext uri="{BB962C8B-B14F-4D97-AF65-F5344CB8AC3E}">
        <p14:creationId xmlns:p14="http://schemas.microsoft.com/office/powerpoint/2010/main" val="1601591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57D7B-F71F-7C3E-CA5D-5FB3BDEF0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Aktualizace displeje, přijímače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409973-4A63-708B-B73E-7C6E01B16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45" y="1356385"/>
            <a:ext cx="1095528" cy="150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3A0CB08-FAC8-B414-4BC7-33CF4F653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59"/>
          <a:stretch/>
        </p:blipFill>
        <p:spPr>
          <a:xfrm>
            <a:off x="2203969" y="1106792"/>
            <a:ext cx="4866048" cy="2095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5380B6D-BFC7-41EA-468A-141C313679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8" r="18187"/>
          <a:stretch/>
        </p:blipFill>
        <p:spPr>
          <a:xfrm>
            <a:off x="7642996" y="1015660"/>
            <a:ext cx="4270708" cy="218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275D14B3-E5F4-1B9C-483D-CFCEA52B451E}"/>
              </a:ext>
            </a:extLst>
          </p:cNvPr>
          <p:cNvCxnSpPr>
            <a:cxnSpLocks/>
          </p:cNvCxnSpPr>
          <p:nvPr/>
        </p:nvCxnSpPr>
        <p:spPr>
          <a:xfrm flipV="1">
            <a:off x="1454499" y="2108964"/>
            <a:ext cx="2491336" cy="1250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9E26C8C7-EFEB-50B6-1695-CA2307B55C7A}"/>
              </a:ext>
            </a:extLst>
          </p:cNvPr>
          <p:cNvCxnSpPr>
            <a:cxnSpLocks/>
          </p:cNvCxnSpPr>
          <p:nvPr/>
        </p:nvCxnSpPr>
        <p:spPr>
          <a:xfrm>
            <a:off x="4452730" y="2171504"/>
            <a:ext cx="3438940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Obrázek 21">
            <a:extLst>
              <a:ext uri="{FF2B5EF4-FFF2-40B4-BE49-F238E27FC236}">
                <a16:creationId xmlns:a16="http://schemas.microsoft.com/office/drawing/2014/main" id="{69A10C76-7D87-84D3-7A71-571F7E39D0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12"/>
          <a:stretch/>
        </p:blipFill>
        <p:spPr>
          <a:xfrm>
            <a:off x="330193" y="3452428"/>
            <a:ext cx="5394746" cy="3156594"/>
          </a:xfrm>
          <a:prstGeom prst="rect">
            <a:avLst/>
          </a:prstGeom>
        </p:spPr>
      </p:pic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B8D1A2B2-A2C9-076D-4BA7-19DEAF07A47C}"/>
              </a:ext>
            </a:extLst>
          </p:cNvPr>
          <p:cNvCxnSpPr>
            <a:cxnSpLocks/>
          </p:cNvCxnSpPr>
          <p:nvPr/>
        </p:nvCxnSpPr>
        <p:spPr>
          <a:xfrm flipH="1">
            <a:off x="5724939" y="2234044"/>
            <a:ext cx="2295939" cy="1552765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Obdélník 27">
            <a:extLst>
              <a:ext uri="{FF2B5EF4-FFF2-40B4-BE49-F238E27FC236}">
                <a16:creationId xmlns:a16="http://schemas.microsoft.com/office/drawing/2014/main" id="{1CFC00B0-B118-271C-455D-C9A1AF212F2B}"/>
              </a:ext>
            </a:extLst>
          </p:cNvPr>
          <p:cNvSpPr/>
          <p:nvPr/>
        </p:nvSpPr>
        <p:spPr>
          <a:xfrm>
            <a:off x="4452730" y="6132443"/>
            <a:ext cx="1272209" cy="4765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AA474C83-B701-B1C3-BE73-8792573D96D5}"/>
              </a:ext>
            </a:extLst>
          </p:cNvPr>
          <p:cNvSpPr txBox="1"/>
          <p:nvPr/>
        </p:nvSpPr>
        <p:spPr>
          <a:xfrm>
            <a:off x="5393454" y="5864336"/>
            <a:ext cx="98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😄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E871179A-3F8D-58D4-319E-015A7E8F9935}"/>
              </a:ext>
            </a:extLst>
          </p:cNvPr>
          <p:cNvSpPr txBox="1"/>
          <p:nvPr/>
        </p:nvSpPr>
        <p:spPr>
          <a:xfrm>
            <a:off x="7070017" y="4399737"/>
            <a:ext cx="42819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Zdarma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Pokud je venku nová verze jen chvíli,</a:t>
            </a:r>
            <a:br>
              <a:rPr lang="cs-CZ" b="1" dirty="0"/>
            </a:br>
            <a:r>
              <a:rPr lang="cs-CZ" b="1" dirty="0"/>
              <a:t>je možná dobré počkat,</a:t>
            </a:r>
            <a:br>
              <a:rPr lang="cs-CZ" b="1" dirty="0"/>
            </a:br>
            <a:r>
              <a:rPr lang="cs-CZ" b="1" dirty="0"/>
              <a:t>zda se neobjeví problémy</a:t>
            </a:r>
          </a:p>
        </p:txBody>
      </p:sp>
    </p:spTree>
    <p:extLst>
      <p:ext uri="{BB962C8B-B14F-4D97-AF65-F5344CB8AC3E}">
        <p14:creationId xmlns:p14="http://schemas.microsoft.com/office/powerpoint/2010/main" val="3596996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23-3 Automatické otáčení bez plynulé převodovky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1C9081-A7A7-30E4-1BBD-F973ACABC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816" y="1166060"/>
            <a:ext cx="5630368" cy="4036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8347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8BBD3FA6-1872-0593-22A3-B07B05248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20"/>
          <a:stretch/>
        </p:blipFill>
        <p:spPr bwMode="auto">
          <a:xfrm>
            <a:off x="1357893" y="2476182"/>
            <a:ext cx="3710853" cy="12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1F716F-A897-FCB3-CBBE-91A988949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72" y="3080498"/>
            <a:ext cx="1079433" cy="78349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Spr</a:t>
            </a:r>
            <a:r>
              <a:rPr lang="cs-CZ" dirty="0" err="1"/>
              <a:t>ávná</a:t>
            </a:r>
            <a:r>
              <a:rPr lang="cs-CZ" dirty="0"/>
              <a:t> funkce automat. řízení, kontroly sekcí, …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77F8612-7BC8-6A47-F523-148315766403}"/>
              </a:ext>
            </a:extLst>
          </p:cNvPr>
          <p:cNvSpPr txBox="1"/>
          <p:nvPr/>
        </p:nvSpPr>
        <p:spPr>
          <a:xfrm>
            <a:off x="651715" y="1250870"/>
            <a:ext cx="550984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Správně zadané pozice přijímače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Správně zadané parametry stroje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Správně zadané parametry nářadí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Signál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Kalibrace</a:t>
            </a:r>
            <a:r>
              <a:rPr lang="en-US" sz="2400" dirty="0"/>
              <a:t> p</a:t>
            </a:r>
            <a:r>
              <a:rPr lang="cs-CZ" sz="2400" dirty="0" err="1"/>
              <a:t>řijímače</a:t>
            </a: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Kvalita signálu přijímače</a:t>
            </a:r>
            <a:br>
              <a:rPr lang="cs-CZ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Podmínky na poli</a:t>
            </a:r>
            <a:r>
              <a:rPr lang="en-US" sz="2400" dirty="0"/>
              <a:t> – </a:t>
            </a:r>
            <a:r>
              <a:rPr lang="en-US" sz="2400" dirty="0" err="1"/>
              <a:t>tvrdost</a:t>
            </a:r>
            <a:r>
              <a:rPr lang="en-US" sz="2400" dirty="0"/>
              <a:t>, </a:t>
            </a:r>
            <a:r>
              <a:rPr lang="en-US" sz="2400" dirty="0" err="1"/>
              <a:t>sva</a:t>
            </a:r>
            <a:r>
              <a:rPr lang="cs-CZ" sz="2400" dirty="0" err="1"/>
              <a:t>žitost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Rychlost (vyšší </a:t>
            </a:r>
            <a:r>
              <a:rPr lang="en-US" sz="2400" dirty="0"/>
              <a:t>-&gt; </a:t>
            </a:r>
            <a:r>
              <a:rPr lang="en-US" sz="2400" dirty="0" err="1"/>
              <a:t>hor</a:t>
            </a:r>
            <a:r>
              <a:rPr lang="cs-CZ" sz="2400" dirty="0" err="1"/>
              <a:t>ší</a:t>
            </a:r>
            <a:r>
              <a:rPr lang="cs-CZ" sz="2400" dirty="0"/>
              <a:t>)</a:t>
            </a:r>
            <a:br>
              <a:rPr lang="cs-CZ" sz="2400" dirty="0"/>
            </a:br>
            <a:br>
              <a:rPr lang="cs-CZ" sz="2400" dirty="0"/>
            </a:b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Druh linií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D85081-95F1-F8CF-DDC7-404FEBA589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098" y="3587440"/>
            <a:ext cx="2761736" cy="14225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40A8964-B832-46AE-315B-03EF45AC8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18" y="4203249"/>
            <a:ext cx="2111099" cy="14038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8235508-6C98-0F2A-39BB-D87942C3C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24" y="1094610"/>
            <a:ext cx="1547535" cy="1422533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A761C97-029E-FDF1-BD23-B436BCBA4ED8}"/>
              </a:ext>
            </a:extLst>
          </p:cNvPr>
          <p:cNvGrpSpPr/>
          <p:nvPr/>
        </p:nvGrpSpPr>
        <p:grpSpPr>
          <a:xfrm>
            <a:off x="2749737" y="5732565"/>
            <a:ext cx="1007255" cy="781284"/>
            <a:chOff x="2739798" y="5607130"/>
            <a:chExt cx="1007255" cy="781284"/>
          </a:xfrm>
        </p:grpSpPr>
        <p:sp>
          <p:nvSpPr>
            <p:cNvPr id="9" name="Volný tvar: obrazec 8">
              <a:extLst>
                <a:ext uri="{FF2B5EF4-FFF2-40B4-BE49-F238E27FC236}">
                  <a16:creationId xmlns:a16="http://schemas.microsoft.com/office/drawing/2014/main" id="{84014703-47EF-4D96-57E2-11E0C435D9E7}"/>
                </a:ext>
              </a:extLst>
            </p:cNvPr>
            <p:cNvSpPr/>
            <p:nvPr/>
          </p:nvSpPr>
          <p:spPr>
            <a:xfrm>
              <a:off x="2784938" y="5871132"/>
              <a:ext cx="916974" cy="517282"/>
            </a:xfrm>
            <a:custGeom>
              <a:avLst/>
              <a:gdLst>
                <a:gd name="connsiteX0" fmla="*/ 0 w 2822568"/>
                <a:gd name="connsiteY0" fmla="*/ 1592264 h 1592264"/>
                <a:gd name="connsiteX1" fmla="*/ 787078 w 2822568"/>
                <a:gd name="connsiteY1" fmla="*/ 18107 h 1592264"/>
                <a:gd name="connsiteX2" fmla="*/ 1516283 w 2822568"/>
                <a:gd name="connsiteY2" fmla="*/ 735737 h 1592264"/>
                <a:gd name="connsiteX3" fmla="*/ 2338086 w 2822568"/>
                <a:gd name="connsiteY3" fmla="*/ 712588 h 1592264"/>
                <a:gd name="connsiteX4" fmla="*/ 2812648 w 2822568"/>
                <a:gd name="connsiteY4" fmla="*/ 1198724 h 1592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2568" h="1592264">
                  <a:moveTo>
                    <a:pt x="0" y="1592264"/>
                  </a:moveTo>
                  <a:cubicBezTo>
                    <a:pt x="267182" y="876562"/>
                    <a:pt x="534364" y="160861"/>
                    <a:pt x="787078" y="18107"/>
                  </a:cubicBezTo>
                  <a:cubicBezTo>
                    <a:pt x="1039792" y="-124647"/>
                    <a:pt x="1257782" y="619990"/>
                    <a:pt x="1516283" y="735737"/>
                  </a:cubicBezTo>
                  <a:cubicBezTo>
                    <a:pt x="1774784" y="851484"/>
                    <a:pt x="2122025" y="635424"/>
                    <a:pt x="2338086" y="712588"/>
                  </a:cubicBezTo>
                  <a:cubicBezTo>
                    <a:pt x="2554147" y="789752"/>
                    <a:pt x="2884025" y="1343408"/>
                    <a:pt x="2812648" y="1198724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A73882A9-D173-4D79-360E-173987B226D4}"/>
                </a:ext>
              </a:extLst>
            </p:cNvPr>
            <p:cNvSpPr/>
            <p:nvPr/>
          </p:nvSpPr>
          <p:spPr>
            <a:xfrm>
              <a:off x="2739798" y="5607130"/>
              <a:ext cx="1007255" cy="568212"/>
            </a:xfrm>
            <a:custGeom>
              <a:avLst/>
              <a:gdLst>
                <a:gd name="connsiteX0" fmla="*/ 0 w 2822568"/>
                <a:gd name="connsiteY0" fmla="*/ 1592264 h 1592264"/>
                <a:gd name="connsiteX1" fmla="*/ 787078 w 2822568"/>
                <a:gd name="connsiteY1" fmla="*/ 18107 h 1592264"/>
                <a:gd name="connsiteX2" fmla="*/ 1516283 w 2822568"/>
                <a:gd name="connsiteY2" fmla="*/ 735737 h 1592264"/>
                <a:gd name="connsiteX3" fmla="*/ 2338086 w 2822568"/>
                <a:gd name="connsiteY3" fmla="*/ 712588 h 1592264"/>
                <a:gd name="connsiteX4" fmla="*/ 2812648 w 2822568"/>
                <a:gd name="connsiteY4" fmla="*/ 1198724 h 1592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2568" h="1592264">
                  <a:moveTo>
                    <a:pt x="0" y="1592264"/>
                  </a:moveTo>
                  <a:cubicBezTo>
                    <a:pt x="267182" y="876562"/>
                    <a:pt x="534364" y="160861"/>
                    <a:pt x="787078" y="18107"/>
                  </a:cubicBezTo>
                  <a:cubicBezTo>
                    <a:pt x="1039792" y="-124647"/>
                    <a:pt x="1257782" y="619990"/>
                    <a:pt x="1516283" y="735737"/>
                  </a:cubicBezTo>
                  <a:cubicBezTo>
                    <a:pt x="1774784" y="851484"/>
                    <a:pt x="2122025" y="635424"/>
                    <a:pt x="2338086" y="712588"/>
                  </a:cubicBezTo>
                  <a:cubicBezTo>
                    <a:pt x="2554147" y="789752"/>
                    <a:pt x="2884025" y="1343408"/>
                    <a:pt x="2812648" y="1198724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4E05897B-CDDF-C005-AEBE-E160D7A7C93E}"/>
              </a:ext>
            </a:extLst>
          </p:cNvPr>
          <p:cNvGrpSpPr/>
          <p:nvPr/>
        </p:nvGrpSpPr>
        <p:grpSpPr>
          <a:xfrm>
            <a:off x="4128987" y="5732565"/>
            <a:ext cx="384314" cy="714802"/>
            <a:chOff x="4323522" y="5732565"/>
            <a:chExt cx="384314" cy="714802"/>
          </a:xfrm>
        </p:grpSpPr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C57C7A08-ED63-AA74-4357-8C839905E3CB}"/>
                </a:ext>
              </a:extLst>
            </p:cNvPr>
            <p:cNvCxnSpPr>
              <a:cxnSpLocks/>
            </p:cNvCxnSpPr>
            <p:nvPr/>
          </p:nvCxnSpPr>
          <p:spPr>
            <a:xfrm>
              <a:off x="4323522" y="5732565"/>
              <a:ext cx="0" cy="70799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5DFD8472-8BE2-D038-6336-D1E8946D90B6}"/>
                </a:ext>
              </a:extLst>
            </p:cNvPr>
            <p:cNvCxnSpPr>
              <a:cxnSpLocks/>
            </p:cNvCxnSpPr>
            <p:nvPr/>
          </p:nvCxnSpPr>
          <p:spPr>
            <a:xfrm>
              <a:off x="4515679" y="5739375"/>
              <a:ext cx="0" cy="70799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8995747C-EAD4-6AAB-BA05-C9939F02A5E1}"/>
                </a:ext>
              </a:extLst>
            </p:cNvPr>
            <p:cNvCxnSpPr>
              <a:cxnSpLocks/>
            </p:cNvCxnSpPr>
            <p:nvPr/>
          </p:nvCxnSpPr>
          <p:spPr>
            <a:xfrm>
              <a:off x="4707836" y="5732565"/>
              <a:ext cx="0" cy="70799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Obrázek 25">
            <a:extLst>
              <a:ext uri="{FF2B5EF4-FFF2-40B4-BE49-F238E27FC236}">
                <a16:creationId xmlns:a16="http://schemas.microsoft.com/office/drawing/2014/main" id="{7394FF91-73B4-736C-77E9-833C8834B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8775" y="1243990"/>
            <a:ext cx="971686" cy="1000265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485704CD-5B3E-828A-FAB4-C9331AC570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5429" y="1088194"/>
            <a:ext cx="971686" cy="14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99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Linie</a:t>
            </a:r>
          </a:p>
        </p:txBody>
      </p:sp>
      <p:pic>
        <p:nvPicPr>
          <p:cNvPr id="19" name="Picture 4" descr="How To Create An AutoTrac™ Ab Curve | John Deere Generation 4 Display -  YouTube">
            <a:extLst>
              <a:ext uri="{FF2B5EF4-FFF2-40B4-BE49-F238E27FC236}">
                <a16:creationId xmlns:a16="http://schemas.microsoft.com/office/drawing/2014/main" id="{15B9DED0-427E-8D91-76A9-76BE676B5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4" t="24961" r="29703" b="27539"/>
          <a:stretch/>
        </p:blipFill>
        <p:spPr bwMode="auto">
          <a:xfrm>
            <a:off x="6196292" y="888758"/>
            <a:ext cx="4092262" cy="2685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0D8E54B7-CCEB-6E30-5032-4D6B314CB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1" t="1379" r="8315"/>
          <a:stretch/>
        </p:blipFill>
        <p:spPr>
          <a:xfrm>
            <a:off x="1874529" y="888758"/>
            <a:ext cx="4092263" cy="268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62510ED9-D870-2AAA-97D5-73394D860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660" y="3756106"/>
            <a:ext cx="4525006" cy="28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737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Zvýraznění kolejových řádků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4D21660-027D-75CA-DA42-259447AC7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088"/>
          <a:stretch/>
        </p:blipFill>
        <p:spPr>
          <a:xfrm>
            <a:off x="696686" y="1549537"/>
            <a:ext cx="5689369" cy="767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F3ED07C-8D49-35F9-3EBD-837541831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6" y="418865"/>
            <a:ext cx="756182" cy="113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49FFB85-DBAF-675A-72ED-FA01F5D6E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86" y="3162864"/>
            <a:ext cx="4867954" cy="168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DA0BFCA5-8D0D-D586-7CE1-E8468D8242E9}"/>
              </a:ext>
            </a:extLst>
          </p:cNvPr>
          <p:cNvCxnSpPr/>
          <p:nvPr/>
        </p:nvCxnSpPr>
        <p:spPr>
          <a:xfrm flipH="1">
            <a:off x="2601686" y="1763486"/>
            <a:ext cx="315686" cy="18396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Obrázek 9">
            <a:extLst>
              <a:ext uri="{FF2B5EF4-FFF2-40B4-BE49-F238E27FC236}">
                <a16:creationId xmlns:a16="http://schemas.microsoft.com/office/drawing/2014/main" id="{E19FA878-8D4B-9301-A8D3-70B431655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695" y="3238500"/>
            <a:ext cx="4643867" cy="3109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2752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Přímá vs Křivka</a:t>
            </a:r>
          </a:p>
        </p:txBody>
      </p:sp>
      <p:pic>
        <p:nvPicPr>
          <p:cNvPr id="5" name="Obrázek 4" descr="Obsah obrázku snímek obrazovky, text, kruh&#10;&#10;Popis byl vytvořen automaticky">
            <a:extLst>
              <a:ext uri="{FF2B5EF4-FFF2-40B4-BE49-F238E27FC236}">
                <a16:creationId xmlns:a16="http://schemas.microsoft.com/office/drawing/2014/main" id="{F5BD6DF7-B2DF-2E19-5430-5B7D8D47A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58" y="964689"/>
            <a:ext cx="5760720" cy="509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802BDA9D-637F-F8CD-D5AD-0A7DF9A292EC}"/>
              </a:ext>
            </a:extLst>
          </p:cNvPr>
          <p:cNvGrpSpPr/>
          <p:nvPr/>
        </p:nvGrpSpPr>
        <p:grpSpPr>
          <a:xfrm>
            <a:off x="7666715" y="974036"/>
            <a:ext cx="3774029" cy="5533734"/>
            <a:chOff x="7395045" y="512845"/>
            <a:chExt cx="3786477" cy="5551986"/>
          </a:xfrm>
        </p:grpSpPr>
        <p:pic>
          <p:nvPicPr>
            <p:cNvPr id="6" name="Obrázek 5" descr="Obsah obrázku snímek obrazovky, řada/pruh&#10;&#10;Popis byl vytvořen automaticky">
              <a:extLst>
                <a:ext uri="{FF2B5EF4-FFF2-40B4-BE49-F238E27FC236}">
                  <a16:creationId xmlns:a16="http://schemas.microsoft.com/office/drawing/2014/main" id="{11FE0B86-E92A-B066-B514-342665B59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834" b="18175"/>
            <a:stretch/>
          </p:blipFill>
          <p:spPr>
            <a:xfrm>
              <a:off x="7395045" y="512845"/>
              <a:ext cx="3786477" cy="25444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Obrázek 6" descr="Obsah obrázku snímek obrazovky, řada/pruh&#10;&#10;Popis byl vytvořen automaticky">
              <a:extLst>
                <a:ext uri="{FF2B5EF4-FFF2-40B4-BE49-F238E27FC236}">
                  <a16:creationId xmlns:a16="http://schemas.microsoft.com/office/drawing/2014/main" id="{C17BB389-12A0-B689-4680-1892CE9F9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166"/>
            <a:stretch/>
          </p:blipFill>
          <p:spPr>
            <a:xfrm>
              <a:off x="7395045" y="3057261"/>
              <a:ext cx="3786477" cy="30075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6444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Linie přímá vs křivka – pasivní navádění</a:t>
            </a: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ED398B59-1A90-82FD-A8ED-0614CECE84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63" t="6736" r="15520" b="6017"/>
          <a:stretch/>
        </p:blipFill>
        <p:spPr>
          <a:xfrm>
            <a:off x="699052" y="1162878"/>
            <a:ext cx="4771988" cy="502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EA8CBE9E-C339-DEB0-D4A7-8AAFEB63E3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56" r="14750"/>
          <a:stretch/>
        </p:blipFill>
        <p:spPr>
          <a:xfrm>
            <a:off x="5956852" y="1162878"/>
            <a:ext cx="5671488" cy="502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11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419080" cy="1074105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„Kniha jízd“</a:t>
            </a:r>
            <a:r>
              <a:rPr lang="en-US" sz="3200" dirty="0"/>
              <a:t> </a:t>
            </a:r>
            <a:r>
              <a:rPr lang="en-US" sz="3200" dirty="0" err="1"/>
              <a:t>stroje</a:t>
            </a:r>
            <a:r>
              <a:rPr lang="cs-CZ" sz="3200" dirty="0"/>
              <a:t> – poloha a trasa jízd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0FFA3FF-E0E9-F98B-3E6C-3641071A2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56" y="1011242"/>
            <a:ext cx="8222168" cy="55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80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Laterální</a:t>
            </a:r>
            <a:r>
              <a:rPr lang="en-US" dirty="0"/>
              <a:t> (</a:t>
            </a:r>
            <a:r>
              <a:rPr lang="en-US" dirty="0" err="1"/>
              <a:t>bo</a:t>
            </a:r>
            <a:r>
              <a:rPr lang="cs-CZ" dirty="0"/>
              <a:t>ční) </a:t>
            </a:r>
            <a:r>
              <a:rPr lang="cs-CZ" dirty="0" err="1"/>
              <a:t>posu</a:t>
            </a:r>
            <a:r>
              <a:rPr lang="en-US" dirty="0"/>
              <a:t>v</a:t>
            </a:r>
            <a:r>
              <a:rPr lang="cs-CZ" dirty="0"/>
              <a:t> vs posuv linie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DCFC4F6F-C9AA-2DA7-1F88-AAFE3E2443D5}"/>
              </a:ext>
            </a:extLst>
          </p:cNvPr>
          <p:cNvGrpSpPr/>
          <p:nvPr/>
        </p:nvGrpSpPr>
        <p:grpSpPr>
          <a:xfrm>
            <a:off x="1195963" y="1448574"/>
            <a:ext cx="1505160" cy="3905795"/>
            <a:chOff x="2774391" y="1757665"/>
            <a:chExt cx="1505160" cy="3905795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4C94C437-E857-6DE6-E28B-B953767E2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4391" y="3262825"/>
              <a:ext cx="1505160" cy="2400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988FEBA7-B365-BF6C-7B2C-F34659DBC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4391" y="1757665"/>
              <a:ext cx="943107" cy="1505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929107F2-DF72-3EE4-8FB6-E0C4EAAA09AE}"/>
              </a:ext>
            </a:extLst>
          </p:cNvPr>
          <p:cNvCxnSpPr/>
          <p:nvPr/>
        </p:nvCxnSpPr>
        <p:spPr>
          <a:xfrm>
            <a:off x="3744686" y="1093779"/>
            <a:ext cx="0" cy="5312229"/>
          </a:xfrm>
          <a:prstGeom prst="line">
            <a:avLst/>
          </a:prstGeom>
          <a:ln w="38100"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F8E1A2E-24D8-0947-9DB8-A2DB1508D6E7}"/>
              </a:ext>
            </a:extLst>
          </p:cNvPr>
          <p:cNvGrpSpPr/>
          <p:nvPr/>
        </p:nvGrpSpPr>
        <p:grpSpPr>
          <a:xfrm>
            <a:off x="7102919" y="125031"/>
            <a:ext cx="4881534" cy="3202668"/>
            <a:chOff x="4788250" y="1947686"/>
            <a:chExt cx="6773220" cy="4443762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64B7E76B-FE72-7E00-82E2-D6533F912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61205" y="1947686"/>
              <a:ext cx="1000265" cy="13908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3C30398E-880D-1B8C-F4EC-E0F150968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8250" y="3323970"/>
              <a:ext cx="6773220" cy="30674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9" name="Obrázek 18">
            <a:extLst>
              <a:ext uri="{FF2B5EF4-FFF2-40B4-BE49-F238E27FC236}">
                <a16:creationId xmlns:a16="http://schemas.microsoft.com/office/drawing/2014/main" id="{650528F6-6F9E-C739-6899-47FFB6B3B9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55"/>
          <a:stretch/>
        </p:blipFill>
        <p:spPr>
          <a:xfrm>
            <a:off x="5187034" y="2890841"/>
            <a:ext cx="4087592" cy="3515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09B7D471-5585-6ED0-F3C6-A100399A6EDE}"/>
              </a:ext>
            </a:extLst>
          </p:cNvPr>
          <p:cNvSpPr txBox="1"/>
          <p:nvPr/>
        </p:nvSpPr>
        <p:spPr>
          <a:xfrm>
            <a:off x="1157037" y="569322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Rozbíjí křivky</a:t>
            </a:r>
          </a:p>
        </p:txBody>
      </p:sp>
    </p:spTree>
    <p:extLst>
      <p:ext uri="{BB962C8B-B14F-4D97-AF65-F5344CB8AC3E}">
        <p14:creationId xmlns:p14="http://schemas.microsoft.com/office/powerpoint/2010/main" val="387359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„Rozbíjí křivky“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9129470-86A3-6CA9-2C21-4ADBDA17F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90" y="1509444"/>
            <a:ext cx="6049219" cy="383911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C853240-7111-BA7D-946A-15991D715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280" y="1490392"/>
            <a:ext cx="6087325" cy="3858163"/>
          </a:xfrm>
          <a:prstGeom prst="rect">
            <a:avLst/>
          </a:prstGeom>
        </p:spPr>
      </p:pic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223D9F87-BD85-EA55-9517-93C9C2708A2C}"/>
              </a:ext>
            </a:extLst>
          </p:cNvPr>
          <p:cNvCxnSpPr/>
          <p:nvPr/>
        </p:nvCxnSpPr>
        <p:spPr>
          <a:xfrm flipV="1">
            <a:off x="3483429" y="3113314"/>
            <a:ext cx="3853542" cy="48985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7502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Kalibrace TCM (gyroskop, akcelometr) přijímače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EC95061C-95DA-7325-9E1B-F2B59B341A80}"/>
              </a:ext>
            </a:extLst>
          </p:cNvPr>
          <p:cNvGrpSpPr/>
          <p:nvPr/>
        </p:nvGrpSpPr>
        <p:grpSpPr>
          <a:xfrm>
            <a:off x="969073" y="873902"/>
            <a:ext cx="7472066" cy="4118729"/>
            <a:chOff x="2477477" y="1748668"/>
            <a:chExt cx="7472066" cy="4118729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382D1A5D-FE4C-1D04-184F-AA562FB42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9191" y="1748668"/>
              <a:ext cx="1028844" cy="12384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7CF30CBD-86D5-89D3-78CF-48DA40432BEF}"/>
                </a:ext>
              </a:extLst>
            </p:cNvPr>
            <p:cNvGrpSpPr/>
            <p:nvPr/>
          </p:nvGrpSpPr>
          <p:grpSpPr>
            <a:xfrm>
              <a:off x="2569191" y="2987091"/>
              <a:ext cx="7380352" cy="2749681"/>
              <a:chOff x="2569191" y="2987091"/>
              <a:chExt cx="7380352" cy="2749681"/>
            </a:xfrm>
          </p:grpSpPr>
          <p:pic>
            <p:nvPicPr>
              <p:cNvPr id="13" name="Obrázek 12">
                <a:extLst>
                  <a:ext uri="{FF2B5EF4-FFF2-40B4-BE49-F238E27FC236}">
                    <a16:creationId xmlns:a16="http://schemas.microsoft.com/office/drawing/2014/main" id="{54144BAE-8966-66D5-A78D-482327B493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33" t="82487" r="1417" b="2839"/>
              <a:stretch/>
            </p:blipFill>
            <p:spPr>
              <a:xfrm>
                <a:off x="2569191" y="5072744"/>
                <a:ext cx="7380352" cy="6640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5" name="Obrázek 14">
                <a:extLst>
                  <a:ext uri="{FF2B5EF4-FFF2-40B4-BE49-F238E27FC236}">
                    <a16:creationId xmlns:a16="http://schemas.microsoft.com/office/drawing/2014/main" id="{68A1B369-A40E-BAF0-7565-522CFE5916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227" b="54197"/>
              <a:stretch/>
            </p:blipFill>
            <p:spPr>
              <a:xfrm>
                <a:off x="2569193" y="2987091"/>
                <a:ext cx="7380350" cy="20856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7" name="Obdélník: se zakulacenými rohy 16">
              <a:extLst>
                <a:ext uri="{FF2B5EF4-FFF2-40B4-BE49-F238E27FC236}">
                  <a16:creationId xmlns:a16="http://schemas.microsoft.com/office/drawing/2014/main" id="{367C7B67-D3FC-DC46-557C-81625C8E45F8}"/>
                </a:ext>
              </a:extLst>
            </p:cNvPr>
            <p:cNvSpPr/>
            <p:nvPr/>
          </p:nvSpPr>
          <p:spPr>
            <a:xfrm>
              <a:off x="2477477" y="5203369"/>
              <a:ext cx="2623295" cy="66402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0" name="Obrázek 19">
            <a:extLst>
              <a:ext uri="{FF2B5EF4-FFF2-40B4-BE49-F238E27FC236}">
                <a16:creationId xmlns:a16="http://schemas.microsoft.com/office/drawing/2014/main" id="{5AF21CEC-AC4B-1DF5-B573-FC742466D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787" y="5123255"/>
            <a:ext cx="4544059" cy="147658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41FB5655-BAD4-C3A3-8162-096099100981}"/>
              </a:ext>
            </a:extLst>
          </p:cNvPr>
          <p:cNvSpPr txBox="1"/>
          <p:nvPr/>
        </p:nvSpPr>
        <p:spPr>
          <a:xfrm>
            <a:off x="4532110" y="849389"/>
            <a:ext cx="312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Přesnější, nepotřebuje rovinu</a:t>
            </a:r>
          </a:p>
        </p:txBody>
      </p:sp>
    </p:spTree>
    <p:extLst>
      <p:ext uri="{BB962C8B-B14F-4D97-AF65-F5344CB8AC3E}">
        <p14:creationId xmlns:p14="http://schemas.microsoft.com/office/powerpoint/2010/main" val="318927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Sekční kontrola</a:t>
            </a:r>
            <a:r>
              <a:rPr lang="en-US" dirty="0"/>
              <a:t> Gen4 1/4</a:t>
            </a:r>
            <a:endParaRPr lang="cs-CZ" dirty="0"/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B123BF84-1154-D0D0-BB89-B99A5AD4A1BE}"/>
              </a:ext>
            </a:extLst>
          </p:cNvPr>
          <p:cNvGrpSpPr/>
          <p:nvPr/>
        </p:nvGrpSpPr>
        <p:grpSpPr>
          <a:xfrm>
            <a:off x="2101502" y="3460784"/>
            <a:ext cx="7988994" cy="2328552"/>
            <a:chOff x="2101501" y="2511805"/>
            <a:chExt cx="7988994" cy="2328552"/>
          </a:xfrm>
        </p:grpSpPr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395A9766-59F0-56B5-FB32-5FCDB145F21B}"/>
                </a:ext>
              </a:extLst>
            </p:cNvPr>
            <p:cNvGrpSpPr/>
            <p:nvPr/>
          </p:nvGrpSpPr>
          <p:grpSpPr>
            <a:xfrm>
              <a:off x="2101501" y="2511805"/>
              <a:ext cx="7988994" cy="2129768"/>
              <a:chOff x="2101501" y="2511805"/>
              <a:chExt cx="7988994" cy="2129768"/>
            </a:xfrm>
          </p:grpSpPr>
          <p:pic>
            <p:nvPicPr>
              <p:cNvPr id="14" name="Obrázek 13">
                <a:extLst>
                  <a:ext uri="{FF2B5EF4-FFF2-40B4-BE49-F238E27FC236}">
                    <a16:creationId xmlns:a16="http://schemas.microsoft.com/office/drawing/2014/main" id="{40DDD989-4F84-13DB-FDD6-022AB2B3B2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68080"/>
              <a:stretch/>
            </p:blipFill>
            <p:spPr>
              <a:xfrm>
                <a:off x="2101501" y="3876260"/>
                <a:ext cx="7988994" cy="765313"/>
              </a:xfrm>
              <a:prstGeom prst="rect">
                <a:avLst/>
              </a:prstGeom>
            </p:spPr>
          </p:pic>
          <p:pic>
            <p:nvPicPr>
              <p:cNvPr id="18" name="Obrázek 17">
                <a:extLst>
                  <a:ext uri="{FF2B5EF4-FFF2-40B4-BE49-F238E27FC236}">
                    <a16:creationId xmlns:a16="http://schemas.microsoft.com/office/drawing/2014/main" id="{E6672DEC-2752-2832-BEFA-1E2F24EEB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23546" y="2511805"/>
                <a:ext cx="1066949" cy="14861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25811B12-2459-3FF4-D03B-712B20E72EF2}"/>
                </a:ext>
              </a:extLst>
            </p:cNvPr>
            <p:cNvSpPr/>
            <p:nvPr/>
          </p:nvSpPr>
          <p:spPr>
            <a:xfrm>
              <a:off x="4502426" y="3727174"/>
              <a:ext cx="1593574" cy="111318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D2FC5B5A-6CD4-46B3-BC00-2879B5346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27" y="1068664"/>
            <a:ext cx="5184945" cy="316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6188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Sekční kontrola</a:t>
            </a:r>
            <a:r>
              <a:rPr lang="en-US" dirty="0"/>
              <a:t> Gen4</a:t>
            </a:r>
            <a:r>
              <a:rPr lang="cs-CZ" dirty="0"/>
              <a:t> </a:t>
            </a:r>
            <a:r>
              <a:rPr lang="en-US" dirty="0"/>
              <a:t>2/4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9BA6A7D-E4ED-D905-03CB-CBCB011F7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21"/>
          <a:stretch/>
        </p:blipFill>
        <p:spPr>
          <a:xfrm>
            <a:off x="2048414" y="1207875"/>
            <a:ext cx="3570905" cy="251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AAF9B57-08DE-0F12-5743-E6FC5FD8ED81}"/>
              </a:ext>
            </a:extLst>
          </p:cNvPr>
          <p:cNvGrpSpPr/>
          <p:nvPr/>
        </p:nvGrpSpPr>
        <p:grpSpPr>
          <a:xfrm>
            <a:off x="7267401" y="1559061"/>
            <a:ext cx="3751582" cy="3073549"/>
            <a:chOff x="6160411" y="773763"/>
            <a:chExt cx="5193389" cy="4254774"/>
          </a:xfrm>
        </p:grpSpPr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907733EF-1CD8-01CA-1924-33049B3DB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0411" y="1192836"/>
              <a:ext cx="4943274" cy="38357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162368AA-65B0-AC69-3C7E-69677EBE1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48746" y="773763"/>
              <a:ext cx="1105054" cy="1590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74E0E2E9-5EF5-8D99-0443-3CD40C4D0522}"/>
              </a:ext>
            </a:extLst>
          </p:cNvPr>
          <p:cNvGrpSpPr/>
          <p:nvPr/>
        </p:nvGrpSpPr>
        <p:grpSpPr>
          <a:xfrm>
            <a:off x="2048414" y="3953639"/>
            <a:ext cx="4606151" cy="2575161"/>
            <a:chOff x="237973" y="3429000"/>
            <a:chExt cx="5723939" cy="3200083"/>
          </a:xfrm>
        </p:grpSpPr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FAC34960-3607-8788-12E4-52E75D0172F5}"/>
                </a:ext>
              </a:extLst>
            </p:cNvPr>
            <p:cNvGrpSpPr/>
            <p:nvPr/>
          </p:nvGrpSpPr>
          <p:grpSpPr>
            <a:xfrm>
              <a:off x="237973" y="3429000"/>
              <a:ext cx="5723939" cy="3200083"/>
              <a:chOff x="237973" y="3429000"/>
              <a:chExt cx="5723939" cy="3200083"/>
            </a:xfrm>
          </p:grpSpPr>
          <p:pic>
            <p:nvPicPr>
              <p:cNvPr id="6" name="Obrázek 5">
                <a:extLst>
                  <a:ext uri="{FF2B5EF4-FFF2-40B4-BE49-F238E27FC236}">
                    <a16:creationId xmlns:a16="http://schemas.microsoft.com/office/drawing/2014/main" id="{24C6B034-EFB5-C31A-F6C9-66C8697C7E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6315"/>
              <a:stretch/>
            </p:blipFill>
            <p:spPr>
              <a:xfrm>
                <a:off x="237973" y="3429000"/>
                <a:ext cx="5525439" cy="273229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Obrázek 12">
                <a:extLst>
                  <a:ext uri="{FF2B5EF4-FFF2-40B4-BE49-F238E27FC236}">
                    <a16:creationId xmlns:a16="http://schemas.microsoft.com/office/drawing/2014/main" id="{27306718-BFAD-EBE3-83E0-99D13F29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1594" y="5238239"/>
                <a:ext cx="1200318" cy="13908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C9057012-F72D-C2D2-FC80-3AEAF9C35180}"/>
                </a:ext>
              </a:extLst>
            </p:cNvPr>
            <p:cNvSpPr/>
            <p:nvPr/>
          </p:nvSpPr>
          <p:spPr>
            <a:xfrm>
              <a:off x="2286000" y="3955774"/>
              <a:ext cx="3080413" cy="708036"/>
            </a:xfrm>
            <a:prstGeom prst="rect">
              <a:avLst/>
            </a:prstGeom>
            <a:noFill/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7401447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Sekční kontrola</a:t>
            </a:r>
            <a:r>
              <a:rPr lang="en-US" dirty="0"/>
              <a:t> Gen4 3/4</a:t>
            </a:r>
            <a:endParaRPr lang="cs-CZ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CA55FF4-1D17-7846-2103-07B1D19B48CD}"/>
              </a:ext>
            </a:extLst>
          </p:cNvPr>
          <p:cNvGrpSpPr/>
          <p:nvPr/>
        </p:nvGrpSpPr>
        <p:grpSpPr>
          <a:xfrm>
            <a:off x="3614391" y="1237177"/>
            <a:ext cx="4963218" cy="4383646"/>
            <a:chOff x="3726896" y="1143001"/>
            <a:chExt cx="4963218" cy="4383646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4FAE71FD-A7B0-C7CF-AB80-6C1657CE7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6896" y="1678010"/>
              <a:ext cx="4963218" cy="3848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11538348-91ED-E2EA-6D06-86CFFA103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637" y="1143001"/>
              <a:ext cx="2275477" cy="6205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42766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Sekční kontrola</a:t>
            </a:r>
            <a:r>
              <a:rPr lang="en-US" dirty="0"/>
              <a:t> Gen4 4/4</a:t>
            </a:r>
            <a:endParaRPr lang="cs-CZ" dirty="0"/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D6D0A10-9825-EACD-74EF-2496C0D86B79}"/>
              </a:ext>
            </a:extLst>
          </p:cNvPr>
          <p:cNvGrpSpPr/>
          <p:nvPr/>
        </p:nvGrpSpPr>
        <p:grpSpPr>
          <a:xfrm>
            <a:off x="3546613" y="1311967"/>
            <a:ext cx="5098774" cy="4612677"/>
            <a:chOff x="3647661" y="1083367"/>
            <a:chExt cx="5098774" cy="4612677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DE6A86C9-C894-5271-4729-8854A6C63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19" r="1569"/>
            <a:stretch/>
          </p:blipFill>
          <p:spPr>
            <a:xfrm>
              <a:off x="3647661" y="1380617"/>
              <a:ext cx="5098774" cy="43154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89A8EA04-65B3-0913-F71B-0A26E57FD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8146" y="1083367"/>
              <a:ext cx="2648289" cy="7086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667650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Sekční kontrola</a:t>
            </a:r>
            <a:r>
              <a:rPr lang="en-US" dirty="0"/>
              <a:t> Gen 3 1/2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584415E-585F-65FE-AE13-8D5732AE9D15}"/>
              </a:ext>
            </a:extLst>
          </p:cNvPr>
          <p:cNvSpPr/>
          <p:nvPr/>
        </p:nvSpPr>
        <p:spPr>
          <a:xfrm>
            <a:off x="7354957" y="4323521"/>
            <a:ext cx="695739" cy="556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8666AD37-0D0A-7B56-BE82-62DCE7A20553}"/>
              </a:ext>
            </a:extLst>
          </p:cNvPr>
          <p:cNvGrpSpPr/>
          <p:nvPr/>
        </p:nvGrpSpPr>
        <p:grpSpPr>
          <a:xfrm>
            <a:off x="2417191" y="1236113"/>
            <a:ext cx="7357618" cy="4206870"/>
            <a:chOff x="3207677" y="1713191"/>
            <a:chExt cx="7357618" cy="420687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C4BE36C8-721F-29C1-8D42-DDAD0576E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7677" y="1713191"/>
              <a:ext cx="5313942" cy="42068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B131AE01-222D-A268-1FD3-DB9877FFE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4002" y="3510324"/>
              <a:ext cx="1811293" cy="24097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9EC45134-E502-A1DA-8565-36ADBEE39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5181" y="2622565"/>
              <a:ext cx="1943371" cy="10002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655399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Sekční kontrola</a:t>
            </a:r>
            <a:r>
              <a:rPr lang="en-US" dirty="0"/>
              <a:t> Gen3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6D76CE4-90B8-6587-0ACC-FE1F19A25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33" y="2572680"/>
            <a:ext cx="4662232" cy="3676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94EFEE7-9F53-22EF-DD99-768B407C24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760" b="57635"/>
          <a:stretch/>
        </p:blipFill>
        <p:spPr>
          <a:xfrm>
            <a:off x="7210431" y="4519481"/>
            <a:ext cx="3988436" cy="1791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956F913-C85E-83B8-4FFD-35ED4E3FD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765" y="827838"/>
            <a:ext cx="4416102" cy="3466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E94657FE-A354-E87D-815B-5365BAA571EA}"/>
              </a:ext>
            </a:extLst>
          </p:cNvPr>
          <p:cNvCxnSpPr/>
          <p:nvPr/>
        </p:nvCxnSpPr>
        <p:spPr>
          <a:xfrm flipV="1">
            <a:off x="4124739" y="3588026"/>
            <a:ext cx="2981739" cy="14511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665A32F-A2DC-A348-7522-F988B49DEE73}"/>
              </a:ext>
            </a:extLst>
          </p:cNvPr>
          <p:cNvCxnSpPr/>
          <p:nvPr/>
        </p:nvCxnSpPr>
        <p:spPr>
          <a:xfrm flipV="1">
            <a:off x="4253948" y="5415414"/>
            <a:ext cx="3359426" cy="110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CF8B5E23-03C1-2A68-07B2-64A413D7F3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760" b="67425"/>
          <a:stretch/>
        </p:blipFill>
        <p:spPr>
          <a:xfrm>
            <a:off x="993133" y="1678329"/>
            <a:ext cx="1938350" cy="95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244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Demo</a:t>
            </a:r>
            <a:r>
              <a:rPr lang="cs-CZ" sz="3200" dirty="0"/>
              <a:t> technologií</a:t>
            </a:r>
            <a:endParaRPr lang="cs-CZ" sz="3200" dirty="0">
              <a:solidFill>
                <a:srgbClr val="00B05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C1711D6-5512-09AF-2242-5D85E1B00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766" y="3894300"/>
            <a:ext cx="4567919" cy="260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CA748E9-7B8C-A6A8-5D47-D0F7BCF0CBEF}"/>
              </a:ext>
            </a:extLst>
          </p:cNvPr>
          <p:cNvSpPr txBox="1"/>
          <p:nvPr/>
        </p:nvSpPr>
        <p:spPr>
          <a:xfrm>
            <a:off x="3894915" y="1316491"/>
            <a:ext cx="440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Sek</a:t>
            </a:r>
            <a:r>
              <a:rPr lang="cs-CZ" sz="2400" dirty="0"/>
              <a:t>ční kontrola, Lepší signál, 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C50075-791F-7146-4141-411094A91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3" r="10770"/>
          <a:stretch/>
        </p:blipFill>
        <p:spPr>
          <a:xfrm>
            <a:off x="3777343" y="2177825"/>
            <a:ext cx="4833258" cy="19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606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55780"/>
          </a:xfrm>
        </p:spPr>
        <p:txBody>
          <a:bodyPr anchor="ctr">
            <a:normAutofit/>
          </a:bodyPr>
          <a:lstStyle/>
          <a:p>
            <a:r>
              <a:rPr lang="cs-CZ"/>
              <a:t>„Kniha jízd“ </a:t>
            </a:r>
            <a:r>
              <a:rPr lang="en-US" err="1"/>
              <a:t>stroje</a:t>
            </a:r>
            <a:r>
              <a:rPr lang="en-US"/>
              <a:t> </a:t>
            </a:r>
            <a:r>
              <a:rPr lang="cs-CZ"/>
              <a:t>– využití, spotřeba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EAED18FE-D1DE-AF4B-6BA7-BA2D60CAF5D5}"/>
              </a:ext>
            </a:extLst>
          </p:cNvPr>
          <p:cNvGrpSpPr/>
          <p:nvPr/>
        </p:nvGrpSpPr>
        <p:grpSpPr>
          <a:xfrm>
            <a:off x="901477" y="1825625"/>
            <a:ext cx="10389045" cy="4351338"/>
            <a:chOff x="1751391" y="1319061"/>
            <a:chExt cx="9301249" cy="3895726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E71C56BE-FEEC-B513-09BE-A86339BFC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391" y="1319062"/>
              <a:ext cx="4295775" cy="3895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0B627573-4CE8-ED71-4EC3-3EEE0BDD5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0944" y="1319061"/>
              <a:ext cx="4611696" cy="3895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892574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3220"/>
            <a:ext cx="10515600" cy="955780"/>
          </a:xfrm>
        </p:spPr>
        <p:txBody>
          <a:bodyPr/>
          <a:lstStyle/>
          <a:p>
            <a:pPr algn="ctr"/>
            <a:r>
              <a:rPr lang="en-US" dirty="0"/>
              <a:t>P</a:t>
            </a:r>
            <a:r>
              <a:rPr lang="cs-CZ" dirty="0"/>
              <a:t>ár běžných problémů</a:t>
            </a:r>
          </a:p>
        </p:txBody>
      </p:sp>
    </p:spTree>
    <p:extLst>
      <p:ext uri="{BB962C8B-B14F-4D97-AF65-F5344CB8AC3E}">
        <p14:creationId xmlns:p14="http://schemas.microsoft.com/office/powerpoint/2010/main" val="21784169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Nářadí</a:t>
            </a:r>
            <a:r>
              <a:rPr lang="en-US" dirty="0"/>
              <a:t> </a:t>
            </a:r>
            <a:r>
              <a:rPr lang="en-US" dirty="0" err="1"/>
              <a:t>nepracuje</a:t>
            </a:r>
            <a:r>
              <a:rPr lang="cs-CZ" dirty="0"/>
              <a:t>, nepracuje na souvrati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188FAD-D4AF-F36A-0E68-4F61F0A33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134" y="1675756"/>
            <a:ext cx="2203732" cy="231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963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Displej „nemaluje“ udělanou práci</a:t>
            </a:r>
            <a:r>
              <a:rPr lang="en-US" dirty="0"/>
              <a:t> – </a:t>
            </a:r>
            <a:r>
              <a:rPr lang="en-US" dirty="0" err="1"/>
              <a:t>nedokumentuje</a:t>
            </a:r>
            <a:br>
              <a:rPr lang="en-US" dirty="0"/>
            </a:br>
            <a:r>
              <a:rPr lang="en-US" dirty="0"/>
              <a:t>Gen4</a:t>
            </a:r>
            <a:endParaRPr lang="cs-CZ" dirty="0">
              <a:solidFill>
                <a:srgbClr val="00B050"/>
              </a:solidFill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FE5789A8-CCA8-D214-348B-8EB82CEB27A6}"/>
              </a:ext>
            </a:extLst>
          </p:cNvPr>
          <p:cNvGrpSpPr/>
          <p:nvPr/>
        </p:nvGrpSpPr>
        <p:grpSpPr>
          <a:xfrm>
            <a:off x="2623653" y="3234139"/>
            <a:ext cx="6944694" cy="2505425"/>
            <a:chOff x="2024939" y="2287082"/>
            <a:chExt cx="6944694" cy="2505425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B62CE01D-5DA8-238B-F175-676FCBE8F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4939" y="3763663"/>
              <a:ext cx="6944694" cy="10288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C603B7DB-10D6-59AA-F020-180625300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4939" y="2287082"/>
              <a:ext cx="1047896" cy="14765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Obrázek 9">
            <a:extLst>
              <a:ext uri="{FF2B5EF4-FFF2-40B4-BE49-F238E27FC236}">
                <a16:creationId xmlns:a16="http://schemas.microsoft.com/office/drawing/2014/main" id="{9A773A1D-36CA-DC61-7D7A-0971EDF58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697" y="1576857"/>
            <a:ext cx="1524606" cy="158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660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Displej „nemaluje“ udělanou práci</a:t>
            </a:r>
            <a:r>
              <a:rPr lang="en-US" dirty="0"/>
              <a:t> – </a:t>
            </a:r>
            <a:r>
              <a:rPr lang="en-US" dirty="0" err="1"/>
              <a:t>nedokumentuje</a:t>
            </a:r>
            <a:br>
              <a:rPr lang="en-US" dirty="0"/>
            </a:br>
            <a:r>
              <a:rPr lang="en-US" dirty="0"/>
              <a:t>Gen3</a:t>
            </a:r>
            <a:endParaRPr lang="cs-CZ" dirty="0">
              <a:solidFill>
                <a:srgbClr val="00B050"/>
              </a:solidFill>
            </a:endParaRP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64595293-B84B-ECE0-3B34-319EB7D9ECC0}"/>
              </a:ext>
            </a:extLst>
          </p:cNvPr>
          <p:cNvGrpSpPr/>
          <p:nvPr/>
        </p:nvGrpSpPr>
        <p:grpSpPr>
          <a:xfrm>
            <a:off x="993192" y="1161304"/>
            <a:ext cx="4072617" cy="5015723"/>
            <a:chOff x="1526591" y="1509647"/>
            <a:chExt cx="4072617" cy="5015723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E0D5CAE9-C8E4-422A-9DFA-81F246658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6591" y="1509647"/>
              <a:ext cx="1867161" cy="9431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5B5774B8-BEEB-F58C-6110-02E7CBE1A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6592" y="2452754"/>
              <a:ext cx="4072616" cy="40726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7" name="Obrázek 16">
            <a:extLst>
              <a:ext uri="{FF2B5EF4-FFF2-40B4-BE49-F238E27FC236}">
                <a16:creationId xmlns:a16="http://schemas.microsoft.com/office/drawing/2014/main" id="{CE8BFC07-C124-D5BC-62C6-C22F9148C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035" y="1042818"/>
            <a:ext cx="5106062" cy="251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DAC624EC-22A3-3A23-E77B-D7522B93F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035" y="3841571"/>
            <a:ext cx="5591027" cy="232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33FBE452-8A94-74F8-1063-AB062C496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505" y="3839859"/>
            <a:ext cx="584090" cy="955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8D9C64E-98B4-E706-64E3-86E9E670CE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825" t="28676" r="-1"/>
          <a:stretch/>
        </p:blipFill>
        <p:spPr>
          <a:xfrm>
            <a:off x="5924378" y="5084343"/>
            <a:ext cx="422344" cy="96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0769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Displej „nemaluje“ udělanou práci</a:t>
            </a:r>
            <a:r>
              <a:rPr lang="en-US" dirty="0"/>
              <a:t> – </a:t>
            </a:r>
            <a:r>
              <a:rPr lang="en-US" dirty="0" err="1"/>
              <a:t>nedokumentuje</a:t>
            </a:r>
            <a:br>
              <a:rPr lang="en-US" dirty="0"/>
            </a:br>
            <a:r>
              <a:rPr lang="en-US" dirty="0"/>
              <a:t>Gen3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C4BC6C-F604-473E-7BB7-3886D889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724" y="1338943"/>
            <a:ext cx="6518552" cy="4852878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F5A2092F-B973-F650-2885-8428C61BF186}"/>
              </a:ext>
            </a:extLst>
          </p:cNvPr>
          <p:cNvSpPr/>
          <p:nvPr/>
        </p:nvSpPr>
        <p:spPr>
          <a:xfrm>
            <a:off x="8403771" y="3765382"/>
            <a:ext cx="1034143" cy="955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C0DCFA58-A5D0-DCA4-48B0-032D06047029}"/>
              </a:ext>
            </a:extLst>
          </p:cNvPr>
          <p:cNvCxnSpPr/>
          <p:nvPr/>
        </p:nvCxnSpPr>
        <p:spPr>
          <a:xfrm flipH="1">
            <a:off x="4027714" y="4484914"/>
            <a:ext cx="4376057" cy="12300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4877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Něco v displeji chybí, něco nefunguje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1175065-D394-96B2-FBC4-5C9F128D4437}"/>
              </a:ext>
            </a:extLst>
          </p:cNvPr>
          <p:cNvSpPr txBox="1"/>
          <p:nvPr/>
        </p:nvSpPr>
        <p:spPr>
          <a:xfrm>
            <a:off x="2832125" y="974036"/>
            <a:ext cx="652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Např. chybí GS3, nebo nejde do displeje poslat data přes </a:t>
            </a:r>
            <a:r>
              <a:rPr lang="cs-CZ" dirty="0" err="1"/>
              <a:t>jdlink</a:t>
            </a:r>
            <a:endParaRPr lang="cs-CZ" dirty="0"/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7A28F558-F02C-D86D-10F3-A095530FDA21}"/>
              </a:ext>
            </a:extLst>
          </p:cNvPr>
          <p:cNvGrpSpPr/>
          <p:nvPr/>
        </p:nvGrpSpPr>
        <p:grpSpPr>
          <a:xfrm>
            <a:off x="6968766" y="2028484"/>
            <a:ext cx="4597724" cy="4456438"/>
            <a:chOff x="6756076" y="1610926"/>
            <a:chExt cx="4597724" cy="4456438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FCE9A66-E2F9-F285-6959-332201B58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6076" y="1610926"/>
              <a:ext cx="1152686" cy="12193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6D380A7B-A820-1427-2F64-676363BEC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8762" y="2001506"/>
              <a:ext cx="2038635" cy="7525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AF1F11ED-E601-35B6-27B3-289D65ADA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0028" y="2754086"/>
              <a:ext cx="4593772" cy="33132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8453403-E830-E845-4A4A-7A6ECC28A94A}"/>
              </a:ext>
            </a:extLst>
          </p:cNvPr>
          <p:cNvCxnSpPr>
            <a:cxnSpLocks/>
          </p:cNvCxnSpPr>
          <p:nvPr/>
        </p:nvCxnSpPr>
        <p:spPr>
          <a:xfrm>
            <a:off x="6095999" y="1743725"/>
            <a:ext cx="0" cy="481148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D008485A-2D69-76E5-A925-0D9053096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3417" y="681296"/>
            <a:ext cx="1886213" cy="89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D2BE9991-E923-4777-6DE9-4FAAB3801A18}"/>
              </a:ext>
            </a:extLst>
          </p:cNvPr>
          <p:cNvCxnSpPr>
            <a:cxnSpLocks/>
          </p:cNvCxnSpPr>
          <p:nvPr/>
        </p:nvCxnSpPr>
        <p:spPr>
          <a:xfrm flipV="1">
            <a:off x="10689199" y="516836"/>
            <a:ext cx="718457" cy="120978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FBFC74F1-31A6-BF61-C155-46D82488EDF8}"/>
              </a:ext>
            </a:extLst>
          </p:cNvPr>
          <p:cNvGrpSpPr/>
          <p:nvPr/>
        </p:nvGrpSpPr>
        <p:grpSpPr>
          <a:xfrm>
            <a:off x="625510" y="1814013"/>
            <a:ext cx="3932378" cy="4670909"/>
            <a:chOff x="983664" y="1616932"/>
            <a:chExt cx="3932378" cy="4670909"/>
          </a:xfrm>
        </p:grpSpPr>
        <p:pic>
          <p:nvPicPr>
            <p:cNvPr id="24" name="Obrázek 23">
              <a:extLst>
                <a:ext uri="{FF2B5EF4-FFF2-40B4-BE49-F238E27FC236}">
                  <a16:creationId xmlns:a16="http://schemas.microsoft.com/office/drawing/2014/main" id="{274893F6-7902-3378-D2CC-E3A658BCA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3664" y="2533608"/>
              <a:ext cx="3932378" cy="37542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66ED4DFA-EB28-BB88-D123-21BA54E75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48104" y="1616932"/>
              <a:ext cx="914528" cy="9812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76397E4F-C7A8-0997-CF3A-743F0A294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4017" y="1658849"/>
              <a:ext cx="1848108" cy="876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70914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Nejde zapnout </a:t>
            </a:r>
            <a:r>
              <a:rPr lang="cs-CZ" dirty="0" err="1"/>
              <a:t>AutoTrac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0BA8B0-330E-C686-9462-1DD6B4171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325" y="1964807"/>
            <a:ext cx="1233207" cy="11723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1E68843-5476-52C7-7794-8C4A1471B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165" y="3613621"/>
            <a:ext cx="1457528" cy="221010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3260A65-90E9-230A-5ACE-0286A2763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97" y="1964807"/>
            <a:ext cx="5689369" cy="2851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9E2A1F6-3385-163E-DD24-95631AAC4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97" y="834135"/>
            <a:ext cx="756182" cy="113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1242ECA-1A82-2BF5-1245-E7B833BB8E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997" y="5114350"/>
            <a:ext cx="4848902" cy="1390844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CC42D852-DFA4-6812-F646-EAE03949EC08}"/>
              </a:ext>
            </a:extLst>
          </p:cNvPr>
          <p:cNvSpPr/>
          <p:nvPr/>
        </p:nvSpPr>
        <p:spPr>
          <a:xfrm>
            <a:off x="2177143" y="1964807"/>
            <a:ext cx="756182" cy="4627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BC235591-4844-4C2C-63F0-58DF20734C9B}"/>
              </a:ext>
            </a:extLst>
          </p:cNvPr>
          <p:cNvCxnSpPr>
            <a:cxnSpLocks/>
          </p:cNvCxnSpPr>
          <p:nvPr/>
        </p:nvCxnSpPr>
        <p:spPr>
          <a:xfrm>
            <a:off x="2340429" y="2427514"/>
            <a:ext cx="457200" cy="32548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A2656A0-0B67-1851-5824-80F80172C937}"/>
              </a:ext>
            </a:extLst>
          </p:cNvPr>
          <p:cNvCxnSpPr/>
          <p:nvPr/>
        </p:nvCxnSpPr>
        <p:spPr>
          <a:xfrm>
            <a:off x="6727345" y="1352985"/>
            <a:ext cx="0" cy="515220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0861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2BE0A-63E3-F98A-B95D-D5C6F6AC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Nejde zapnout </a:t>
            </a:r>
            <a:r>
              <a:rPr lang="cs-CZ" dirty="0" err="1"/>
              <a:t>AutoTrac</a:t>
            </a:r>
            <a:r>
              <a:rPr lang="cs-CZ" dirty="0"/>
              <a:t> – </a:t>
            </a:r>
            <a:r>
              <a:rPr lang="cs-CZ" dirty="0" err="1"/>
              <a:t>AutoTrac</a:t>
            </a:r>
            <a:r>
              <a:rPr lang="cs-CZ" dirty="0"/>
              <a:t> na nářadí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AF29B2-486B-CEE3-FB33-129C184BC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34" y="894241"/>
            <a:ext cx="4973132" cy="352985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434AE6B-5D31-545E-506E-B64BE2DD0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365" y="5082363"/>
            <a:ext cx="4801270" cy="148610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1DB0733-381F-6865-A17A-95CEB9DBB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022" y="4567941"/>
            <a:ext cx="7421011" cy="5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83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A91D4E-39B1-7CDB-848D-0239FD624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Oprava displejů a přijímačů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D2C2BD-146A-3CBA-7886-C614F10EA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Vyteklý gel</a:t>
            </a:r>
          </a:p>
          <a:p>
            <a:r>
              <a:rPr lang="cs-CZ" dirty="0"/>
              <a:t>Nefunkční dotyková plocha</a:t>
            </a:r>
          </a:p>
          <a:p>
            <a:r>
              <a:rPr lang="cs-CZ" dirty="0"/>
              <a:t>Prasklý</a:t>
            </a:r>
            <a:r>
              <a:rPr lang="en-US" dirty="0"/>
              <a:t>/po</a:t>
            </a:r>
            <a:r>
              <a:rPr lang="cs-CZ" dirty="0"/>
              <a:t>škrábaný displej</a:t>
            </a:r>
          </a:p>
          <a:p>
            <a:r>
              <a:rPr lang="cs-CZ" dirty="0"/>
              <a:t>Rozbité USB</a:t>
            </a:r>
          </a:p>
          <a:p>
            <a:r>
              <a:rPr lang="cs-CZ" dirty="0"/>
              <a:t>Nefunkční přijímač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05484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2B5B3-6067-6E01-C24B-14F323238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92780"/>
            <a:ext cx="9144000" cy="2387600"/>
          </a:xfrm>
        </p:spPr>
        <p:txBody>
          <a:bodyPr/>
          <a:lstStyle/>
          <a:p>
            <a:r>
              <a:rPr lang="cs-CZ" dirty="0"/>
              <a:t>Školení obsluh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BACCD27-60B6-9E58-F764-4153C8C26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86895"/>
            <a:ext cx="9144000" cy="165576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dirty="0">
                <a:latin typeface="+mj-lt"/>
              </a:rPr>
              <a:t>Libor Matásek ml.</a:t>
            </a:r>
            <a:br>
              <a:rPr lang="en-US" dirty="0">
                <a:latin typeface="+mj-lt"/>
              </a:rPr>
            </a:b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☎️</a:t>
            </a:r>
            <a:r>
              <a:rPr lang="en-US" dirty="0">
                <a:latin typeface="+mj-lt"/>
              </a:rPr>
              <a:t> </a:t>
            </a:r>
            <a:r>
              <a:rPr lang="cs-CZ" dirty="0">
                <a:latin typeface="+mj-lt"/>
              </a:rPr>
              <a:t>702178402</a:t>
            </a:r>
            <a:br>
              <a:rPr lang="cs-CZ" dirty="0">
                <a:latin typeface="+mj-lt"/>
              </a:rPr>
            </a:br>
            <a:r>
              <a:rPr lang="en-US" dirty="0">
                <a:latin typeface="+mj-lt"/>
              </a:rPr>
              <a:t>📧 </a:t>
            </a:r>
            <a:r>
              <a:rPr lang="cs-CZ" dirty="0" err="1">
                <a:latin typeface="+mj-lt"/>
              </a:rPr>
              <a:t>matasekml</a:t>
            </a:r>
            <a:r>
              <a:rPr lang="en-US" dirty="0">
                <a:latin typeface="+mj-lt"/>
              </a:rPr>
              <a:t>@agrozet.cz</a:t>
            </a:r>
            <a:endParaRPr lang="cs-CZ" dirty="0">
              <a:latin typeface="+mj-lt"/>
            </a:endParaRPr>
          </a:p>
          <a:p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specialista precizního zemědělství</a:t>
            </a:r>
          </a:p>
        </p:txBody>
      </p:sp>
      <p:pic>
        <p:nvPicPr>
          <p:cNvPr id="4" name="Grafický objekt 1">
            <a:extLst>
              <a:ext uri="{FF2B5EF4-FFF2-40B4-BE49-F238E27FC236}">
                <a16:creationId xmlns:a16="http://schemas.microsoft.com/office/drawing/2014/main" id="{100EB7FF-89DE-3C19-79A5-B05875846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4256" y="5279573"/>
            <a:ext cx="4223487" cy="71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98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4FD4E7D-1984-1D46-23DF-775CEBD5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1500"/>
            <a:ext cx="5262563" cy="314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9090F1A-082C-45BF-ADF8-B56EDC578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053013"/>
            <a:ext cx="5262563" cy="110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17E5404-365B-E35A-F3D9-9CC0D03ED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613" y="1841500"/>
            <a:ext cx="5181600" cy="113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068309-9AE3-61B0-1FD9-BE1C66314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613" y="3046413"/>
            <a:ext cx="5181600" cy="311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55780"/>
          </a:xfrm>
        </p:spPr>
        <p:txBody>
          <a:bodyPr anchor="ctr">
            <a:normAutofit/>
          </a:bodyPr>
          <a:lstStyle/>
          <a:p>
            <a:r>
              <a:rPr lang="cs-CZ"/>
              <a:t>Podrobná data o stroji</a:t>
            </a:r>
          </a:p>
        </p:txBody>
      </p:sp>
    </p:spTree>
    <p:extLst>
      <p:ext uri="{BB962C8B-B14F-4D97-AF65-F5344CB8AC3E}">
        <p14:creationId xmlns:p14="http://schemas.microsoft.com/office/powerpoint/2010/main" val="34392691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obilní laboratoř – žádné čekání na výsledky z laboratoře ">
            <a:extLst>
              <a:ext uri="{FF2B5EF4-FFF2-40B4-BE49-F238E27FC236}">
                <a16:creationId xmlns:a16="http://schemas.microsoft.com/office/drawing/2014/main" id="{E5C7B27A-169A-B468-AAED-F09CFF1DA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52235" r="31057"/>
          <a:stretch/>
        </p:blipFill>
        <p:spPr bwMode="auto">
          <a:xfrm>
            <a:off x="838200" y="4543827"/>
            <a:ext cx="4402403" cy="196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A91D4E-39B1-7CDB-848D-0239FD624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HarvestLab</a:t>
            </a:r>
            <a:endParaRPr lang="cs-CZ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8A7DF0-C9E7-71EE-569D-58C3C256A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09" y="1286730"/>
            <a:ext cx="5663415" cy="318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9AA1611-58E4-F456-7FD1-CD363AD34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337" y="3310905"/>
            <a:ext cx="3315078" cy="31983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9504E0B-0E0F-AE4A-B2A6-0CED2AFA6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r="23050"/>
          <a:stretch/>
        </p:blipFill>
        <p:spPr bwMode="auto">
          <a:xfrm>
            <a:off x="8444335" y="348745"/>
            <a:ext cx="3315079" cy="28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Maketa, traktor&#10;&#10;Popis byl vytvořen automaticky">
            <a:extLst>
              <a:ext uri="{FF2B5EF4-FFF2-40B4-BE49-F238E27FC236}">
                <a16:creationId xmlns:a16="http://schemas.microsoft.com/office/drawing/2014/main" id="{50037CCF-15AD-FBF0-6EC4-BFE74507F7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6" t="20835" r="15596" b="22402"/>
          <a:stretch/>
        </p:blipFill>
        <p:spPr>
          <a:xfrm flipH="1">
            <a:off x="6096000" y="4781368"/>
            <a:ext cx="4402402" cy="2058376"/>
          </a:xfrm>
          <a:prstGeom prst="rect">
            <a:avLst/>
          </a:prstGeom>
        </p:spPr>
      </p:pic>
      <p:pic>
        <p:nvPicPr>
          <p:cNvPr id="1028" name="Picture 4" descr="8600 | Řada 8000 | Samojízdná sklízecí řezačka | John Deere CZ">
            <a:extLst>
              <a:ext uri="{FF2B5EF4-FFF2-40B4-BE49-F238E27FC236}">
                <a16:creationId xmlns:a16="http://schemas.microsoft.com/office/drawing/2014/main" id="{48C080B0-ADD9-30FC-9687-16FD20143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1" t="14119" r="19741" b="7531"/>
          <a:stretch/>
        </p:blipFill>
        <p:spPr bwMode="auto">
          <a:xfrm flipH="1">
            <a:off x="6989379" y="1319991"/>
            <a:ext cx="2669720" cy="19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8387B6C-A127-6E4E-1F09-77EAC917E258}"/>
              </a:ext>
            </a:extLst>
          </p:cNvPr>
          <p:cNvSpPr txBox="1"/>
          <p:nvPr/>
        </p:nvSpPr>
        <p:spPr>
          <a:xfrm>
            <a:off x="838200" y="893380"/>
            <a:ext cx="16433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NPK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Cukr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Vláknina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Olejnatnost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Škrob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Bílkoviny</a:t>
            </a:r>
          </a:p>
        </p:txBody>
      </p:sp>
    </p:spTree>
    <p:extLst>
      <p:ext uri="{BB962C8B-B14F-4D97-AF65-F5344CB8AC3E}">
        <p14:creationId xmlns:p14="http://schemas.microsoft.com/office/powerpoint/2010/main" val="40276078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5578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 </a:t>
            </a:r>
            <a:r>
              <a:rPr lang="en-US" sz="3200" dirty="0" err="1"/>
              <a:t>Hromadn</a:t>
            </a:r>
            <a:r>
              <a:rPr lang="cs-CZ" sz="3200" dirty="0"/>
              <a:t>ý přehled</a:t>
            </a:r>
            <a:r>
              <a:rPr lang="en-US" sz="3200" dirty="0"/>
              <a:t> </a:t>
            </a:r>
            <a:r>
              <a:rPr lang="en-US" sz="3200" dirty="0" err="1"/>
              <a:t>proveden</a:t>
            </a:r>
            <a:r>
              <a:rPr lang="cs-CZ" sz="3200" dirty="0"/>
              <a:t>é práce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6444B4-F62A-1821-A757-015C2B856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303"/>
            <a:ext cx="12192000" cy="454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53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419080" cy="1074105"/>
          </a:xfrm>
        </p:spPr>
        <p:txBody>
          <a:bodyPr>
            <a:normAutofit/>
          </a:bodyPr>
          <a:lstStyle/>
          <a:p>
            <a:pPr algn="ctr"/>
            <a:r>
              <a:rPr lang="cs-CZ" sz="3200"/>
              <a:t>Servisní, informační a chybové kódy stroje</a:t>
            </a:r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398A74-3178-3CBC-540D-8F5172408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26"/>
          <a:stretch/>
        </p:blipFill>
        <p:spPr>
          <a:xfrm>
            <a:off x="3426473" y="961729"/>
            <a:ext cx="5339053" cy="558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5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/>
              <a:t> </a:t>
            </a:r>
            <a:r>
              <a:rPr lang="en-US" sz="3200" dirty="0" err="1"/>
              <a:t>Aktu</a:t>
            </a:r>
            <a:r>
              <a:rPr lang="cs-CZ" sz="3200" dirty="0" err="1"/>
              <a:t>ální</a:t>
            </a:r>
            <a:r>
              <a:rPr lang="cs-CZ" sz="3200" dirty="0"/>
              <a:t> stav polí - poslední provedená práce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6B0E4DD-642D-17A0-B552-9B943327D27E}"/>
              </a:ext>
            </a:extLst>
          </p:cNvPr>
          <p:cNvGrpSpPr/>
          <p:nvPr/>
        </p:nvGrpSpPr>
        <p:grpSpPr>
          <a:xfrm>
            <a:off x="3325018" y="974036"/>
            <a:ext cx="5541963" cy="5633555"/>
            <a:chOff x="3678237" y="1343818"/>
            <a:chExt cx="5106113" cy="5190502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E20BA38A-AB34-E444-3C71-E0269CAE3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8237" y="2163082"/>
              <a:ext cx="5106113" cy="4371238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D4A75635-E804-A505-C012-28B48CA29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8237" y="1343818"/>
              <a:ext cx="5106113" cy="81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2336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F4B39-E7B6-6C76-89BC-E3CA4DCB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647259"/>
          </a:xfrm>
        </p:spPr>
        <p:txBody>
          <a:bodyPr>
            <a:normAutofit/>
          </a:bodyPr>
          <a:lstStyle/>
          <a:p>
            <a:r>
              <a:rPr lang="cs-CZ" sz="3200" dirty="0"/>
              <a:t>H</a:t>
            </a:r>
            <a:r>
              <a:rPr lang="en-US" sz="3200" dirty="0" err="1"/>
              <a:t>istorie</a:t>
            </a:r>
            <a:r>
              <a:rPr lang="en-US" sz="3200" dirty="0"/>
              <a:t> </a:t>
            </a:r>
            <a:r>
              <a:rPr lang="en-US" sz="3200" dirty="0" err="1"/>
              <a:t>proveden</a:t>
            </a:r>
            <a:r>
              <a:rPr lang="cs-CZ" sz="3200" dirty="0"/>
              <a:t>é práce</a:t>
            </a:r>
            <a:br>
              <a:rPr lang="cs-CZ" sz="3200" dirty="0"/>
            </a:br>
            <a:r>
              <a:rPr lang="cs-CZ" sz="3200" dirty="0"/>
              <a:t>na poli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2D81D3B-FF6C-909D-C58B-B0BDB05B1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299"/>
          <a:stretch/>
        </p:blipFill>
        <p:spPr>
          <a:xfrm>
            <a:off x="4409866" y="3134710"/>
            <a:ext cx="3372267" cy="4332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805877B-A2C2-870B-47D2-D048C0413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1"/>
          <a:stretch/>
        </p:blipFill>
        <p:spPr>
          <a:xfrm>
            <a:off x="0" y="1412382"/>
            <a:ext cx="1219200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9328"/>
      </p:ext>
    </p:extLst>
  </p:cSld>
  <p:clrMapOvr>
    <a:masterClrMapping/>
  </p:clrMapOvr>
</p:sld>
</file>

<file path=ppt/theme/theme1.xml><?xml version="1.0" encoding="utf-8"?>
<a:theme xmlns:a="http://schemas.openxmlformats.org/drawingml/2006/main" name="Moje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jeTheme" id="{3D5814B8-3135-4FCA-98F3-064A70CC3C5C}" vid="{D4024CA2-BED7-494E-9084-FA3901E96DA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3715</TotalTime>
  <Words>756</Words>
  <Application>Microsoft Office PowerPoint</Application>
  <PresentationFormat>Širokoúhlá obrazovka</PresentationFormat>
  <Paragraphs>140</Paragraphs>
  <Slides>61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5" baseType="lpstr">
      <vt:lpstr>Arial</vt:lpstr>
      <vt:lpstr>Calibri</vt:lpstr>
      <vt:lpstr>Roboto</vt:lpstr>
      <vt:lpstr>MojeTheme</vt:lpstr>
      <vt:lpstr>Školení obsluh</vt:lpstr>
      <vt:lpstr>Aplikace Operační Centrum</vt:lpstr>
      <vt:lpstr>Operační Centrum funkce</vt:lpstr>
      <vt:lpstr>„Kniha jízd“ stroje – poloha a trasa jízd</vt:lpstr>
      <vt:lpstr>„Kniha jízd“ stroje – využití, spotřeba</vt:lpstr>
      <vt:lpstr>Podrobná data o stroji</vt:lpstr>
      <vt:lpstr>Servisní, informační a chybové kódy stroje</vt:lpstr>
      <vt:lpstr> Aktuální stav polí - poslední provedená práce</vt:lpstr>
      <vt:lpstr>Historie provedené práce na poli</vt:lpstr>
      <vt:lpstr> Analýza provedené práce</vt:lpstr>
      <vt:lpstr> Vytváření předpisových map výnosových</vt:lpstr>
      <vt:lpstr>Plánování práce</vt:lpstr>
      <vt:lpstr>Označení sloupů, skruží, apod. 1/2</vt:lpstr>
      <vt:lpstr>Označení sloupů, skruží, apod. 2/2</vt:lpstr>
      <vt:lpstr>Příprava naváděcích linií</vt:lpstr>
      <vt:lpstr>Nové displeje G5 a G5 Plus</vt:lpstr>
      <vt:lpstr>Akce Rozšiřující displej gen 4 sleva 53 %</vt:lpstr>
      <vt:lpstr>Aktivace displeje se přesouvají s displeji</vt:lpstr>
      <vt:lpstr>Nový přijímač SF7000</vt:lpstr>
      <vt:lpstr>Signály</vt:lpstr>
      <vt:lpstr>Signál (a aktivace) přijímače se přesouvá s přijímačem</vt:lpstr>
      <vt:lpstr>Jak poznat RTK</vt:lpstr>
      <vt:lpstr>Akce Signál SF-RTK pro SF7000 na 1 rok sleva 50 %</vt:lpstr>
      <vt:lpstr>Automatický přenos dat – DataSync</vt:lpstr>
      <vt:lpstr>Automatický přenos dat</vt:lpstr>
      <vt:lpstr>Ruční přenos dat</vt:lpstr>
      <vt:lpstr>Pojmenování polí</vt:lpstr>
      <vt:lpstr>Přenos dat 3. generace (2630) vs 4. (4640…) a 5. (G5)</vt:lpstr>
      <vt:lpstr>Pojmenování linií (obzvlášť u DataSync)</vt:lpstr>
      <vt:lpstr>Vytvoření hranice – stávající mapa pokrytí</vt:lpstr>
      <vt:lpstr>Vytvoření hranice – projetá hranice</vt:lpstr>
      <vt:lpstr>Jiný způsob vytváření LPIS, OPC, převod ze stroje jiné značky</vt:lpstr>
      <vt:lpstr>Aktualizace displeje, přijímače</vt:lpstr>
      <vt:lpstr>23-3 Automatické otáčení bez plynulé převodovky</vt:lpstr>
      <vt:lpstr>Správná funkce automat. řízení, kontroly sekcí, …</vt:lpstr>
      <vt:lpstr>Linie</vt:lpstr>
      <vt:lpstr>Zvýraznění kolejových řádků</vt:lpstr>
      <vt:lpstr>Přímá vs Křivka</vt:lpstr>
      <vt:lpstr>Linie přímá vs křivka – pasivní navádění</vt:lpstr>
      <vt:lpstr>Laterální (boční) posuv vs posuv linie</vt:lpstr>
      <vt:lpstr>„Rozbíjí křivky“</vt:lpstr>
      <vt:lpstr>Kalibrace TCM (gyroskop, akcelometr) přijímače</vt:lpstr>
      <vt:lpstr>Sekční kontrola Gen4 1/4</vt:lpstr>
      <vt:lpstr>Sekční kontrola Gen4 2/4</vt:lpstr>
      <vt:lpstr>Sekční kontrola Gen4 3/4</vt:lpstr>
      <vt:lpstr>Sekční kontrola Gen4 4/4</vt:lpstr>
      <vt:lpstr>Sekční kontrola Gen 3 1/2</vt:lpstr>
      <vt:lpstr>Sekční kontrola Gen3</vt:lpstr>
      <vt:lpstr>Demo technologií</vt:lpstr>
      <vt:lpstr>Pár běžných problémů</vt:lpstr>
      <vt:lpstr>Nářadí nepracuje, nepracuje na souvrati</vt:lpstr>
      <vt:lpstr>Displej „nemaluje“ udělanou práci – nedokumentuje Gen4</vt:lpstr>
      <vt:lpstr>Displej „nemaluje“ udělanou práci – nedokumentuje Gen3</vt:lpstr>
      <vt:lpstr>Displej „nemaluje“ udělanou práci – nedokumentuje Gen3</vt:lpstr>
      <vt:lpstr>Něco v displeji chybí, něco nefunguje</vt:lpstr>
      <vt:lpstr>Nejde zapnout AutoTrac</vt:lpstr>
      <vt:lpstr>Nejde zapnout AutoTrac – AutoTrac na nářadí</vt:lpstr>
      <vt:lpstr>Oprava displejů a přijímačů</vt:lpstr>
      <vt:lpstr>Školení obsluh</vt:lpstr>
      <vt:lpstr>HarvestLab</vt:lpstr>
      <vt:lpstr> Hromadný přehled provedené práce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Matásek Libor ml.</dc:creator>
  <cp:lastModifiedBy>Libor Matasek</cp:lastModifiedBy>
  <cp:revision>25</cp:revision>
  <dcterms:created xsi:type="dcterms:W3CDTF">2024-01-23T18:13:39Z</dcterms:created>
  <dcterms:modified xsi:type="dcterms:W3CDTF">2024-02-06T07:50:19Z</dcterms:modified>
</cp:coreProperties>
</file>