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8" r:id="rId3"/>
    <p:sldId id="257" r:id="rId4"/>
    <p:sldId id="319" r:id="rId5"/>
    <p:sldId id="317" r:id="rId6"/>
    <p:sldId id="624" r:id="rId7"/>
    <p:sldId id="658" r:id="rId8"/>
    <p:sldId id="659" r:id="rId9"/>
    <p:sldId id="635" r:id="rId10"/>
    <p:sldId id="612" r:id="rId11"/>
    <p:sldId id="637" r:id="rId12"/>
    <p:sldId id="328" r:id="rId13"/>
    <p:sldId id="665" r:id="rId14"/>
    <p:sldId id="654" r:id="rId15"/>
    <p:sldId id="259" r:id="rId16"/>
    <p:sldId id="679" r:id="rId17"/>
    <p:sldId id="666" r:id="rId18"/>
    <p:sldId id="508" r:id="rId19"/>
    <p:sldId id="646" r:id="rId20"/>
    <p:sldId id="270" r:id="rId21"/>
    <p:sldId id="667" r:id="rId22"/>
    <p:sldId id="675" r:id="rId23"/>
    <p:sldId id="655" r:id="rId24"/>
    <p:sldId id="657" r:id="rId25"/>
    <p:sldId id="656" r:id="rId26"/>
    <p:sldId id="680" r:id="rId27"/>
    <p:sldId id="653" r:id="rId28"/>
    <p:sldId id="271" r:id="rId29"/>
    <p:sldId id="678" r:id="rId30"/>
    <p:sldId id="673" r:id="rId31"/>
    <p:sldId id="670" r:id="rId32"/>
    <p:sldId id="674" r:id="rId33"/>
    <p:sldId id="263" r:id="rId34"/>
    <p:sldId id="676" r:id="rId35"/>
    <p:sldId id="660" r:id="rId36"/>
    <p:sldId id="266" r:id="rId37"/>
    <p:sldId id="668" r:id="rId38"/>
    <p:sldId id="267" r:id="rId39"/>
    <p:sldId id="283" r:id="rId40"/>
    <p:sldId id="669" r:id="rId41"/>
    <p:sldId id="272" r:id="rId42"/>
    <p:sldId id="284" r:id="rId43"/>
    <p:sldId id="261" r:id="rId44"/>
    <p:sldId id="264" r:id="rId45"/>
    <p:sldId id="677" r:id="rId46"/>
    <p:sldId id="661" r:id="rId47"/>
    <p:sldId id="662" r:id="rId48"/>
    <p:sldId id="260" r:id="rId49"/>
    <p:sldId id="262" r:id="rId50"/>
    <p:sldId id="663" r:id="rId51"/>
    <p:sldId id="297" r:id="rId52"/>
    <p:sldId id="664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Documents%20and%20Settings\J%20Spooner\My%20Documents\Colonial\Stability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228747680425299"/>
          <c:y val="5.7154197508904415E-2"/>
          <c:w val="0.7998623301068255"/>
          <c:h val="0.77373150681924163"/>
        </c:manualLayout>
      </c:layout>
      <c:lineChart>
        <c:grouping val="standard"/>
        <c:varyColors val="0"/>
        <c:ser>
          <c:idx val="0"/>
          <c:order val="0"/>
          <c:spPr>
            <a:ln w="57150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Sheet1!$G$5:$G$9</c:f>
              <c:numCache>
                <c:formatCode>General</c:formatCode>
                <c:ptCount val="5"/>
                <c:pt idx="0">
                  <c:v>60</c:v>
                </c:pt>
                <c:pt idx="1">
                  <c:v>80</c:v>
                </c:pt>
                <c:pt idx="2">
                  <c:v>100</c:v>
                </c:pt>
                <c:pt idx="3">
                  <c:v>120</c:v>
                </c:pt>
                <c:pt idx="4">
                  <c:v>140</c:v>
                </c:pt>
              </c:numCache>
            </c:numRef>
          </c:cat>
          <c:val>
            <c:numRef>
              <c:f>Sheet1!$H$5:$H$9</c:f>
              <c:numCache>
                <c:formatCode>General</c:formatCode>
                <c:ptCount val="5"/>
                <c:pt idx="0">
                  <c:v>35</c:v>
                </c:pt>
                <c:pt idx="1">
                  <c:v>12</c:v>
                </c:pt>
                <c:pt idx="2">
                  <c:v>3</c:v>
                </c:pt>
                <c:pt idx="3">
                  <c:v>1</c:v>
                </c:pt>
                <c:pt idx="4">
                  <c:v>2.0000000000000052E-3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A28B-41D5-9214-45AA2C89D3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4182912"/>
        <c:axId val="84184448"/>
      </c:lineChart>
      <c:catAx>
        <c:axId val="8418291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one"/>
        <c:crossAx val="84184448"/>
        <c:crosses val="autoZero"/>
        <c:auto val="1"/>
        <c:lblAlgn val="ctr"/>
        <c:lblOffset val="100"/>
        <c:noMultiLvlLbl val="0"/>
      </c:catAx>
      <c:valAx>
        <c:axId val="84184448"/>
        <c:scaling>
          <c:orientation val="minMax"/>
          <c:max val="40"/>
          <c:min val="0"/>
        </c:scaling>
        <c:delete val="0"/>
        <c:axPos val="l"/>
        <c:min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de-DE" sz="1400" b="1"/>
            </a:pPr>
            <a:endParaRPr lang="cs-CZ"/>
          </a:p>
        </c:txPr>
        <c:crossAx val="84182912"/>
        <c:crossesAt val="1"/>
        <c:crossBetween val="midCat"/>
        <c:majorUnit val="12"/>
        <c:minorUnit val="3"/>
      </c:valAx>
      <c:spPr>
        <a:ln w="28575">
          <a:solidFill>
            <a:schemeClr val="tx1"/>
          </a:solidFill>
        </a:ln>
      </c:spPr>
    </c:plotArea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0.00165</cdr:x>
      <cdr:y>0.25632</cdr:y>
    </cdr:from>
    <cdr:to>
      <cdr:x>0.08964</cdr:x>
      <cdr:y>0.58731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481370" y="1515387"/>
          <a:ext cx="1326765" cy="3508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600" b="1" dirty="0"/>
            <a:t>M</a:t>
          </a:r>
          <a:r>
            <a:rPr lang="cs-CZ" sz="1600" b="1" dirty="0" err="1"/>
            <a:t>ěsíce</a:t>
          </a:r>
          <a:endParaRPr lang="en-US" sz="1600" b="1" dirty="0"/>
        </a:p>
      </cdr:txBody>
    </cdr:sp>
  </cdr:relSizeAnchor>
  <cdr:relSizeAnchor xmlns:cdr="http://schemas.openxmlformats.org/drawingml/2006/chartDrawing">
    <cdr:from>
      <cdr:x>0.22047</cdr:x>
      <cdr:y>0.92073</cdr:y>
    </cdr:from>
    <cdr:to>
      <cdr:x>1</cdr:x>
      <cdr:y>0.9948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91481" y="3885542"/>
          <a:ext cx="3152067" cy="3125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cs-CZ" sz="1600" b="1" dirty="0"/>
            <a:t>Průměrná teplota DEF</a:t>
          </a:r>
          <a:r>
            <a:rPr lang="en-US" sz="1600" b="1" dirty="0"/>
            <a:t> </a:t>
          </a:r>
          <a:r>
            <a:rPr lang="en-US" sz="1600" b="1" baseline="30000" dirty="0"/>
            <a:t>o</a:t>
          </a:r>
          <a:r>
            <a:rPr lang="cs-CZ" sz="1600" b="1" dirty="0"/>
            <a:t>C</a:t>
          </a:r>
          <a:endParaRPr lang="en-US" sz="16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C04FC-2C56-4F81-AC6B-0DDC0FEAD263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D2DCA-574B-4894-9754-3019C309F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56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BE5FD57-8BBF-40B6-BE32-50F686DF3BC6}" type="slidenum">
              <a:rPr lang="cs-CZ"/>
              <a:pPr/>
              <a:t>2</a:t>
            </a:fld>
            <a:endParaRPr lang="cs-CZ"/>
          </a:p>
        </p:txBody>
      </p:sp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1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0525" cy="40989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78632" eaLnBrk="0" hangingPunct="0">
              <a:defRPr/>
            </a:pPr>
            <a:endParaRPr lang="en-US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96F48-5C38-B549-981A-B90D07A4233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78632" eaLnBrk="0" hangingPunct="0">
              <a:defRPr/>
            </a:pPr>
            <a:endParaRPr lang="en-US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96F48-5C38-B549-981A-B90D07A4233F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082D69-7652-4C29-BF06-E489849A685A}" type="slidenum">
              <a:rPr lang="cs-CZ"/>
              <a:pPr/>
              <a:t>39</a:t>
            </a:fld>
            <a:endParaRPr lang="cs-CZ"/>
          </a:p>
        </p:txBody>
      </p:sp>
      <p:sp>
        <p:nvSpPr>
          <p:cNvPr id="6860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861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0525" cy="40989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A796F82-7034-441A-9844-3EAE962D64CB}" type="slidenum">
              <a:rPr lang="cs-CZ"/>
              <a:pPr/>
              <a:t>42</a:t>
            </a:fld>
            <a:endParaRPr lang="cs-CZ"/>
          </a:p>
        </p:txBody>
      </p:sp>
      <p:sp>
        <p:nvSpPr>
          <p:cNvPr id="6963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963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0525" cy="40989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4496975-5FD7-41C3-B5FA-32C3EC07F326}" type="slidenum">
              <a:rPr lang="cs-CZ"/>
              <a:pPr/>
              <a:t>3</a:t>
            </a:fld>
            <a:endParaRPr lang="cs-CZ"/>
          </a:p>
        </p:txBody>
      </p:sp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98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0525" cy="40989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3616827-5A62-4B2C-AB72-E3F1B5C221BA}" type="slidenum">
              <a:rPr lang="cs-CZ"/>
              <a:pPr/>
              <a:t>4</a:t>
            </a:fld>
            <a:endParaRPr lang="cs-CZ"/>
          </a:p>
        </p:txBody>
      </p:sp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608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0525" cy="40989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E4B1A-4620-4D57-9CE2-A836D78870A0}" type="slidenum">
              <a:rPr lang="cs-CZ"/>
              <a:pPr/>
              <a:t>5</a:t>
            </a:fld>
            <a:endParaRPr lang="cs-CZ"/>
          </a:p>
        </p:txBody>
      </p:sp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505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0525" cy="40989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3AC6D2-A3A2-402E-9A71-B63AB712855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>
          <a:noFill/>
          <a:ln/>
        </p:spPr>
        <p:txBody>
          <a:bodyPr>
            <a:noAutofit/>
          </a:bodyPr>
          <a:lstStyle/>
          <a:p>
            <a:pPr eaLnBrk="1" hangingPunct="1"/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78632" eaLnBrk="0" hangingPunct="0">
              <a:defRPr/>
            </a:pPr>
            <a:endParaRPr lang="en-US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96F48-5C38-B549-981A-B90D07A4233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/>
          <a:lstStyle/>
          <a:p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/>
          <a:lstStyle/>
          <a:p>
            <a:fld id="{2C196F48-5C38-B549-981A-B90D07A4233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67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78632" eaLnBrk="0" hangingPunct="0">
              <a:defRPr/>
            </a:pPr>
            <a:endParaRPr lang="en-US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96F48-5C38-B549-981A-B90D07A4233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96F48-5C38-B549-981A-B90D07A4233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09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E5AB7A-048C-62F4-8F9A-30536C8F54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B7A9FFC-6653-E6A3-89DD-944F261269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2E7DE6-60B6-77B3-BDBD-7801FA76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D860E-9A61-42CA-985A-DD50E5DEB99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448A2B3-744C-6513-BCEB-25A455B03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5951BF-B4FB-E3E5-1924-0372DE1A5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C4DCA-4E54-4CF5-8B50-2FA3C4E10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08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D3BDAB-DC77-8AF8-4717-4BD93C19C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270825C-F8B1-8DEA-E4D6-CD4E0F3352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1DABB34-F8CA-3F8E-EED2-2063E0678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D860E-9A61-42CA-985A-DD50E5DEB99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F7974E5-0492-BEEC-4B86-6C2DE5004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71DB567-6F8E-6AB2-FCD9-38F7B5EC5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C4DCA-4E54-4CF5-8B50-2FA3C4E10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2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509344E-2710-60E5-5022-8E3CF1BBF3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1EAAD01-3BBE-B5CB-3476-73E997D8DB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309644-9657-43CE-57E4-F0866AB1A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D860E-9A61-42CA-985A-DD50E5DEB99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048B91C-0BB4-A7F7-6009-EA1063078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12F7A3-C668-9307-089F-9678E6C6A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C4DCA-4E54-4CF5-8B50-2FA3C4E10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18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60000"/>
            <a:ext cx="12192000" cy="720000"/>
          </a:xfrm>
        </p:spPr>
        <p:txBody>
          <a:bodyPr lIns="360000" rIns="360000"/>
          <a:lstStyle>
            <a:lvl1pPr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1" y="1440000"/>
            <a:ext cx="12192000" cy="5005027"/>
          </a:xfrm>
        </p:spPr>
        <p:txBody>
          <a:bodyPr tIns="90000" bIns="90000"/>
          <a:lstStyle>
            <a:lvl1pPr marL="180000" indent="-180000">
              <a:spcBef>
                <a:spcPts val="0"/>
              </a:spcBef>
              <a:buFont typeface="Symbol" panose="05050102010706020507" pitchFamily="18" charset="2"/>
              <a:buChar char="-"/>
              <a:defRPr sz="2000">
                <a:latin typeface="Calibri" panose="020F0502020204030204" pitchFamily="34" charset="0"/>
              </a:defRPr>
            </a:lvl1pPr>
            <a:lvl2pPr marL="360000">
              <a:defRPr sz="1600"/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998969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BA63C7-2544-2DCE-173D-01EFD24C9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C86C5B-A43A-4A72-DB34-F84CF7D2A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45F286-3D97-06C9-BB4D-DC13D337E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D860E-9A61-42CA-985A-DD50E5DEB99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8C25AC5-1E1C-DE8C-E95A-4806A3C8A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3A4E4E-BC1E-0B78-E836-BD84DB48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C4DCA-4E54-4CF5-8B50-2FA3C4E10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2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064F87-E559-42D0-7256-F68AC43D6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82EF996-43A0-5EF5-0928-FA15067EA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19062D6-ED88-43C6-A7C0-82B42821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D860E-9A61-42CA-985A-DD50E5DEB99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3B2CED-C8E0-D029-E047-A2AF66A42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F90D02D-68FE-49A0-996C-B45851F2F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C4DCA-4E54-4CF5-8B50-2FA3C4E10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57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A5ADCF-D63C-6377-D8B2-43BA81461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A5FAC9-9C92-0A92-430C-078AFD0EAE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BC87092-2C25-00F4-912F-2C7B5E3D4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1618E60-1C42-37BC-3894-25F150E30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D860E-9A61-42CA-985A-DD50E5DEB99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DC319DE-1A92-AA51-34E5-66364CAA7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F298D57-16FA-FCF6-3889-9AF2FE94B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C4DCA-4E54-4CF5-8B50-2FA3C4E10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13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09A1F7-D549-2FDC-924F-95B05C7A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4160638-8838-21EE-B128-6EE19758E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10C21D8-56C6-243E-170A-F63D03EEB1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F3092AA-6599-C68E-DF43-770BAF0FD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FF2140B-0514-84AA-075C-04CEB6F8BD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FA60566-2016-6BF7-CE2C-C3E5AA656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D860E-9A61-42CA-985A-DD50E5DEB99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340B1DF-B954-31BB-135A-D6EB765D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E27A351-3C5F-C3AF-3B25-F71F059E4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C4DCA-4E54-4CF5-8B50-2FA3C4E10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47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D6095B-4BB5-D539-84B9-37C45733C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A343791-8FD2-CCFC-759D-9FBA7D460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D860E-9A61-42CA-985A-DD50E5DEB99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B762DF5-FC01-F73C-CE40-ED1699FFF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7834879-8BC2-332F-A7FC-5C9A91AA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C4DCA-4E54-4CF5-8B50-2FA3C4E10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67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06968D5-3D85-720C-D61D-BA7AA9660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D860E-9A61-42CA-985A-DD50E5DEB99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9609200-1D30-F64D-6B90-AE6DEC4B4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ADCB56A-382F-4652-22E5-6A16E60A9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C4DCA-4E54-4CF5-8B50-2FA3C4E10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31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9580BB-BB46-33ED-B798-0724FA2DD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EFF607-16A5-0E9C-A584-AD9D4DF3C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E1E8BA7-29E9-4872-BCDD-0B77DC494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BE450B2-21AC-A245-6EA1-40DBFD022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D860E-9A61-42CA-985A-DD50E5DEB99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4C0B98E-D477-0ADA-36D0-D0432E3D6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340DBE5-DF95-E153-3FCB-77E048638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C4DCA-4E54-4CF5-8B50-2FA3C4E10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14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25508A-BA56-D828-51FB-187B0D217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D2517A2-660C-6C3F-4C35-08C5D0F2BA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338B446-5AFD-C17D-B688-82F62ED14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A03A18E-C186-14EC-9805-A67624638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D860E-9A61-42CA-985A-DD50E5DEB99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3C895AF-DBDA-349F-040D-2EA8C7F2B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EE54295-2A3A-4B76-7987-6D94DD5C8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C4DCA-4E54-4CF5-8B50-2FA3C4E10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16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EF1BD9A-D018-C86F-B67E-0C180EAE2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5C58500-99F1-DB5A-F642-498EACE4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F53190-B8BE-2287-D235-AE42A63986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D860E-9A61-42CA-985A-DD50E5DEB99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F7EC427-7F6B-B870-448F-F9AD87D9E7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142079-585B-D464-D89F-18AA0910F9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C4DCA-4E54-4CF5-8B50-2FA3C4E10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4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tags" Target="../tags/tag7.xml"/><Relationship Id="rId7" Type="http://schemas.openxmlformats.org/officeDocument/2006/relationships/image" Target="../media/image7.jpe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8.xml"/><Relationship Id="rId9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ZwX4Pm2mCs?feature=oembed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22.jpeg"/><Relationship Id="rId5" Type="http://schemas.openxmlformats.org/officeDocument/2006/relationships/tags" Target="../tags/tag15.xml"/><Relationship Id="rId10" Type="http://schemas.openxmlformats.org/officeDocument/2006/relationships/image" Target="../media/image21.png"/><Relationship Id="rId4" Type="http://schemas.openxmlformats.org/officeDocument/2006/relationships/tags" Target="../tags/tag14.xml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La4qwA3x7s?feature=oembed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0ueeEvTk88?feature=oembed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0022D1-2C31-0523-F283-29A04968C3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9600" b="1" dirty="0"/>
              <a:t>Seminář obsluh</a:t>
            </a:r>
            <a:endParaRPr lang="en-US" sz="96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4104E57-CCB5-D597-8E89-1DEA5F264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6144" y="4658481"/>
            <a:ext cx="9144000" cy="1655762"/>
          </a:xfrm>
        </p:spPr>
        <p:txBody>
          <a:bodyPr/>
          <a:lstStyle/>
          <a:p>
            <a:r>
              <a:rPr lang="cs-CZ" dirty="0"/>
              <a:t>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071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611" y="2865345"/>
            <a:ext cx="4285363" cy="3700046"/>
          </a:xfrm>
          <a:prstGeom prst="rect">
            <a:avLst/>
          </a:prstGeom>
          <a:ln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611" y="1893001"/>
            <a:ext cx="5283199" cy="648229"/>
          </a:xfrm>
        </p:spPr>
        <p:txBody>
          <a:bodyPr/>
          <a:lstStyle/>
          <a:p>
            <a:r>
              <a:rPr lang="en-US" sz="1800" dirty="0"/>
              <a:t>7R/8R </a:t>
            </a:r>
            <a:r>
              <a:rPr lang="cs-CZ" sz="1800" dirty="0"/>
              <a:t>Odpojovač baterie</a:t>
            </a:r>
            <a:r>
              <a:rPr lang="en-US" sz="1800" dirty="0"/>
              <a:t> &amp; LED Indi</a:t>
            </a:r>
            <a:r>
              <a:rPr lang="cs-CZ" sz="1800" dirty="0" err="1"/>
              <a:t>kator</a:t>
            </a:r>
            <a:br>
              <a:rPr lang="cs-CZ" sz="1800" dirty="0"/>
            </a:br>
            <a:r>
              <a:rPr lang="cs-CZ" sz="1800" dirty="0"/>
              <a:t>6R – bez odpojovačů (elektronický)</a:t>
            </a:r>
            <a:endParaRPr lang="en-US" sz="1800" dirty="0"/>
          </a:p>
        </p:txBody>
      </p:sp>
      <p:pic>
        <p:nvPicPr>
          <p:cNvPr id="3" name="PPTShape_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839" y="5095435"/>
            <a:ext cx="1959942" cy="14699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11" name="Gleichschenkliges Dreieck 13"/>
          <p:cNvSpPr/>
          <p:nvPr/>
        </p:nvSpPr>
        <p:spPr>
          <a:xfrm rot="21445296">
            <a:off x="4995470" y="1235325"/>
            <a:ext cx="2439187" cy="2143071"/>
          </a:xfrm>
          <a:custGeom>
            <a:avLst/>
            <a:gdLst>
              <a:gd name="connsiteX0" fmla="*/ 0 w 2423636"/>
              <a:gd name="connsiteY0" fmla="*/ 1966816 h 1966816"/>
              <a:gd name="connsiteX1" fmla="*/ 1208958 w 2423636"/>
              <a:gd name="connsiteY1" fmla="*/ 0 h 1966816"/>
              <a:gd name="connsiteX2" fmla="*/ 2423636 w 2423636"/>
              <a:gd name="connsiteY2" fmla="*/ 1966816 h 1966816"/>
              <a:gd name="connsiteX3" fmla="*/ 0 w 2423636"/>
              <a:gd name="connsiteY3" fmla="*/ 1966816 h 1966816"/>
              <a:gd name="connsiteX0" fmla="*/ 1603189 w 4026825"/>
              <a:gd name="connsiteY0" fmla="*/ 0 h 1184624"/>
              <a:gd name="connsiteX1" fmla="*/ 0 w 4026825"/>
              <a:gd name="connsiteY1" fmla="*/ 1184624 h 1184624"/>
              <a:gd name="connsiteX2" fmla="*/ 4026825 w 4026825"/>
              <a:gd name="connsiteY2" fmla="*/ 0 h 1184624"/>
              <a:gd name="connsiteX3" fmla="*/ 1603189 w 4026825"/>
              <a:gd name="connsiteY3" fmla="*/ 0 h 1184624"/>
              <a:gd name="connsiteX0" fmla="*/ 1603189 w 2141331"/>
              <a:gd name="connsiteY0" fmla="*/ 0 h 1464417"/>
              <a:gd name="connsiteX1" fmla="*/ 0 w 2141331"/>
              <a:gd name="connsiteY1" fmla="*/ 1184624 h 1464417"/>
              <a:gd name="connsiteX2" fmla="*/ 2141331 w 2141331"/>
              <a:gd name="connsiteY2" fmla="*/ 1464417 h 1464417"/>
              <a:gd name="connsiteX3" fmla="*/ 1603189 w 2141331"/>
              <a:gd name="connsiteY3" fmla="*/ 0 h 1464417"/>
              <a:gd name="connsiteX0" fmla="*/ 1714653 w 2141331"/>
              <a:gd name="connsiteY0" fmla="*/ 0 h 1517796"/>
              <a:gd name="connsiteX1" fmla="*/ 0 w 2141331"/>
              <a:gd name="connsiteY1" fmla="*/ 1238003 h 1517796"/>
              <a:gd name="connsiteX2" fmla="*/ 2141331 w 2141331"/>
              <a:gd name="connsiteY2" fmla="*/ 1517796 h 1517796"/>
              <a:gd name="connsiteX3" fmla="*/ 1714653 w 2141331"/>
              <a:gd name="connsiteY3" fmla="*/ 0 h 1517796"/>
              <a:gd name="connsiteX0" fmla="*/ 1337696 w 1764374"/>
              <a:gd name="connsiteY0" fmla="*/ 0 h 1783295"/>
              <a:gd name="connsiteX1" fmla="*/ 0 w 1764374"/>
              <a:gd name="connsiteY1" fmla="*/ 1783295 h 1783295"/>
              <a:gd name="connsiteX2" fmla="*/ 1764374 w 1764374"/>
              <a:gd name="connsiteY2" fmla="*/ 1517796 h 1783295"/>
              <a:gd name="connsiteX3" fmla="*/ 1337696 w 1764374"/>
              <a:gd name="connsiteY3" fmla="*/ 0 h 1783295"/>
              <a:gd name="connsiteX0" fmla="*/ 2090887 w 2517565"/>
              <a:gd name="connsiteY0" fmla="*/ 0 h 1517796"/>
              <a:gd name="connsiteX1" fmla="*/ 0 w 2517565"/>
              <a:gd name="connsiteY1" fmla="*/ 1095479 h 1517796"/>
              <a:gd name="connsiteX2" fmla="*/ 2517565 w 2517565"/>
              <a:gd name="connsiteY2" fmla="*/ 1517796 h 1517796"/>
              <a:gd name="connsiteX3" fmla="*/ 2090887 w 2517565"/>
              <a:gd name="connsiteY3" fmla="*/ 0 h 1517796"/>
              <a:gd name="connsiteX0" fmla="*/ 2090887 w 2090887"/>
              <a:gd name="connsiteY0" fmla="*/ 0 h 1637097"/>
              <a:gd name="connsiteX1" fmla="*/ 0 w 2090887"/>
              <a:gd name="connsiteY1" fmla="*/ 1095479 h 1637097"/>
              <a:gd name="connsiteX2" fmla="*/ 1533518 w 2090887"/>
              <a:gd name="connsiteY2" fmla="*/ 1637097 h 1637097"/>
              <a:gd name="connsiteX3" fmla="*/ 2090887 w 2090887"/>
              <a:gd name="connsiteY3" fmla="*/ 0 h 1637097"/>
              <a:gd name="connsiteX0" fmla="*/ 1354173 w 1533518"/>
              <a:gd name="connsiteY0" fmla="*/ 0 h 1347350"/>
              <a:gd name="connsiteX1" fmla="*/ 0 w 1533518"/>
              <a:gd name="connsiteY1" fmla="*/ 805732 h 1347350"/>
              <a:gd name="connsiteX2" fmla="*/ 1533518 w 1533518"/>
              <a:gd name="connsiteY2" fmla="*/ 1347350 h 1347350"/>
              <a:gd name="connsiteX3" fmla="*/ 1354173 w 1533518"/>
              <a:gd name="connsiteY3" fmla="*/ 0 h 134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3518" h="1347350">
                <a:moveTo>
                  <a:pt x="1354173" y="0"/>
                </a:moveTo>
                <a:lnTo>
                  <a:pt x="0" y="805732"/>
                </a:lnTo>
                <a:lnTo>
                  <a:pt x="1533518" y="1347350"/>
                </a:lnTo>
                <a:lnTo>
                  <a:pt x="1354173" y="0"/>
                </a:lnTo>
                <a:close/>
              </a:path>
            </a:pathLst>
          </a:custGeom>
          <a:gradFill flip="none" rotWithShape="1">
            <a:gsLst>
              <a:gs pos="7000">
                <a:schemeClr val="bg2">
                  <a:alpha val="62000"/>
                </a:schemeClr>
              </a:gs>
              <a:gs pos="69000">
                <a:schemeClr val="bg1">
                  <a:alpha val="90000"/>
                </a:schemeClr>
              </a:gs>
              <a:gs pos="69000">
                <a:schemeClr val="bg1">
                  <a:alpha val="65000"/>
                </a:schemeClr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wordArtVert" lIns="72000" tIns="0" rIns="0" bIns="0" rtlCol="0" anchor="t"/>
          <a:lstStyle/>
          <a:p>
            <a:pPr algn="ctr"/>
            <a:endParaRPr lang="de-DE" sz="14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2052" name="Picture 4" descr="C:\Users\kc61641\Desktop\7R_MY14\Graphics\DEF\Battery Disconnect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37" y="1791089"/>
            <a:ext cx="2678170" cy="231245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>
            <a:stCxn id="6" idx="0"/>
          </p:cNvCxnSpPr>
          <p:nvPr/>
        </p:nvCxnSpPr>
        <p:spPr>
          <a:xfrm flipV="1">
            <a:off x="8719423" y="3778943"/>
            <a:ext cx="313463" cy="62109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073502" y="4400041"/>
            <a:ext cx="3291840" cy="65202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b="1" dirty="0">
                <a:cs typeface="Verdana"/>
              </a:rPr>
              <a:t>LED </a:t>
            </a:r>
            <a:r>
              <a:rPr lang="cs-CZ" sz="1400" b="1" dirty="0">
                <a:cs typeface="Verdana"/>
              </a:rPr>
              <a:t>bliká během odsávání</a:t>
            </a:r>
          </a:p>
          <a:p>
            <a:pPr algn="ctr"/>
            <a:r>
              <a:rPr lang="cs-CZ" sz="1400" b="1" dirty="0">
                <a:latin typeface="Verdana"/>
                <a:cs typeface="Verdana"/>
              </a:rPr>
              <a:t>NESMÍ SE ODPOJIT BATERIE!</a:t>
            </a:r>
            <a:endParaRPr lang="en-US" sz="1400" b="1" dirty="0">
              <a:latin typeface="Verdana"/>
              <a:cs typeface="Verdana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1431611" y="994681"/>
            <a:ext cx="8228013" cy="6468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defTabSz="457200">
              <a:lnSpc>
                <a:spcPts val="2600"/>
              </a:lnSpc>
              <a:spcBef>
                <a:spcPct val="0"/>
              </a:spcBef>
              <a:defRPr/>
            </a:pPr>
            <a:r>
              <a:rPr lang="cs-CZ" sz="4400" b="1" spc="-50" dirty="0">
                <a:latin typeface="Verdana"/>
                <a:ea typeface="+mj-ea"/>
                <a:cs typeface="Verdana"/>
              </a:rPr>
              <a:t>Odsání </a:t>
            </a:r>
            <a:r>
              <a:rPr lang="en-US" sz="4400" b="1" spc="-50" dirty="0">
                <a:latin typeface="Verdana"/>
                <a:ea typeface="+mj-ea"/>
                <a:cs typeface="Verdana"/>
              </a:rPr>
              <a:t>DEF </a:t>
            </a:r>
          </a:p>
        </p:txBody>
      </p:sp>
      <p:sp>
        <p:nvSpPr>
          <p:cNvPr id="12" name="Zástupný symbol pro zápatí 4"/>
          <p:cNvSpPr txBox="1">
            <a:spLocks/>
          </p:cNvSpPr>
          <p:nvPr/>
        </p:nvSpPr>
        <p:spPr>
          <a:xfrm>
            <a:off x="4440238" y="6453189"/>
            <a:ext cx="3179762" cy="231775"/>
          </a:xfrm>
          <a:prstGeom prst="rect">
            <a:avLst/>
          </a:prstGeom>
        </p:spPr>
        <p:txBody>
          <a:bodyPr/>
          <a:lstStyle/>
          <a:p>
            <a:pPr defTabSz="457200">
              <a:defRPr/>
            </a:pPr>
            <a:endParaRPr lang="en-US" sz="1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8713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6112" y="1039444"/>
            <a:ext cx="8228013" cy="646813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Natankování </a:t>
            </a:r>
            <a:r>
              <a:rPr lang="en-US" sz="4900" b="1" dirty="0"/>
              <a:t>DEF </a:t>
            </a:r>
            <a:r>
              <a:rPr lang="cs-CZ" sz="4900" b="1" dirty="0"/>
              <a:t>do paliva </a:t>
            </a:r>
            <a:br>
              <a:rPr lang="cs-CZ" dirty="0">
                <a:solidFill>
                  <a:srgbClr val="00B050"/>
                </a:solidFill>
              </a:rPr>
            </a:br>
            <a:r>
              <a:rPr lang="cs-CZ" dirty="0">
                <a:solidFill>
                  <a:srgbClr val="00B050"/>
                </a:solidFill>
              </a:rPr>
              <a:t>										</a:t>
            </a:r>
            <a:r>
              <a:rPr lang="cs-CZ" sz="3600" dirty="0">
                <a:solidFill>
                  <a:srgbClr val="FF0000"/>
                </a:solidFill>
                <a:sym typeface="Wingdings" panose="05000000000000000000" pitchFamily="2" charset="2"/>
              </a:rPr>
              <a:t>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2" y="1396112"/>
            <a:ext cx="3383092" cy="23117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1916112" y="2287779"/>
            <a:ext cx="5143500" cy="4281297"/>
          </a:xfrm>
        </p:spPr>
        <p:txBody>
          <a:bodyPr/>
          <a:lstStyle/>
          <a:p>
            <a:pPr lvl="1">
              <a:buFont typeface="Arial" pitchFamily="34" charset="0"/>
              <a:buChar char="•"/>
            </a:pPr>
            <a:r>
              <a:rPr lang="cs-CZ" sz="2000" b="1" dirty="0"/>
              <a:t>Naftu do DEF natankovat nelze</a:t>
            </a:r>
            <a:endParaRPr lang="en-US" sz="2000" b="1" dirty="0"/>
          </a:p>
          <a:p>
            <a:pPr lvl="1">
              <a:buFont typeface="Arial" pitchFamily="34" charset="0"/>
              <a:buChar char="•"/>
            </a:pPr>
            <a:endParaRPr lang="en-US" sz="2000" b="1" dirty="0"/>
          </a:p>
          <a:p>
            <a:pPr lvl="1">
              <a:buFont typeface="Arial" pitchFamily="34" charset="0"/>
              <a:buChar char="•"/>
            </a:pPr>
            <a:r>
              <a:rPr lang="cs-CZ" sz="2000" b="1" dirty="0"/>
              <a:t>DEF do nafty natankovat lze pouze ručním plněním</a:t>
            </a:r>
            <a:endParaRPr lang="en-US" sz="2000" b="1" dirty="0"/>
          </a:p>
          <a:p>
            <a:pPr lvl="1">
              <a:buFont typeface="Arial" pitchFamily="34" charset="0"/>
              <a:buChar char="•"/>
            </a:pPr>
            <a:endParaRPr lang="en-US" sz="2000" b="1" dirty="0"/>
          </a:p>
          <a:p>
            <a:pPr lvl="1">
              <a:buNone/>
            </a:pPr>
            <a:r>
              <a:rPr lang="cs-CZ" sz="2000" b="1" dirty="0">
                <a:solidFill>
                  <a:srgbClr val="FF0000"/>
                </a:solidFill>
              </a:rPr>
              <a:t>Pokud se to stane:</a:t>
            </a:r>
            <a:br>
              <a:rPr lang="cs-CZ" sz="2000" b="1" dirty="0"/>
            </a:br>
            <a:endParaRPr lang="cs-CZ" sz="2000" b="1" dirty="0"/>
          </a:p>
          <a:p>
            <a:pPr lvl="1">
              <a:buFont typeface="Arial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</a:rPr>
              <a:t>Nezapínat zapalování (elektrické čerpadlo paliva)</a:t>
            </a:r>
          </a:p>
          <a:p>
            <a:pPr lvl="1">
              <a:buFont typeface="Arial" pitchFamily="34" charset="0"/>
              <a:buChar char="•"/>
            </a:pPr>
            <a:endParaRPr lang="cs-CZ" sz="2000" b="1" dirty="0">
              <a:solidFill>
                <a:srgbClr val="FF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</a:rPr>
              <a:t>Vypustit nádrž</a:t>
            </a:r>
            <a:endParaRPr lang="en-US" sz="2000" b="1" dirty="0">
              <a:solidFill>
                <a:srgbClr val="FF0000"/>
              </a:solidFill>
            </a:endParaRPr>
          </a:p>
          <a:p>
            <a:pPr lvl="1">
              <a:buNone/>
            </a:pPr>
            <a:endParaRPr lang="en-US" sz="2000" b="1" dirty="0"/>
          </a:p>
          <a:p>
            <a:pPr marL="342900" indent="-342900"/>
            <a:endParaRPr lang="en-US" b="1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 r="35092"/>
          <a:stretch>
            <a:fillRect/>
          </a:stretch>
        </p:blipFill>
        <p:spPr bwMode="auto">
          <a:xfrm>
            <a:off x="8132292" y="3931227"/>
            <a:ext cx="1733722" cy="275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"/>
          <p:cNvSpPr txBox="1"/>
          <p:nvPr/>
        </p:nvSpPr>
        <p:spPr>
          <a:xfrm>
            <a:off x="9642599" y="3733634"/>
            <a:ext cx="865195" cy="4060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cs-CZ" sz="1400" dirty="0">
                <a:latin typeface="Verdana"/>
                <a:cs typeface="Verdana"/>
              </a:rPr>
              <a:t>   </a:t>
            </a:r>
            <a:r>
              <a:rPr lang="en-US" sz="1400" dirty="0">
                <a:latin typeface="Verdana"/>
                <a:cs typeface="Verdana"/>
              </a:rPr>
              <a:t>Magnet</a:t>
            </a:r>
            <a:r>
              <a:rPr lang="cs-CZ" sz="1400" dirty="0">
                <a:latin typeface="Verdana"/>
                <a:cs typeface="Verdana"/>
              </a:rPr>
              <a:t> </a:t>
            </a:r>
            <a:endParaRPr lang="en-US" sz="1400" dirty="0">
              <a:latin typeface="Verdana"/>
              <a:cs typeface="Verdana"/>
            </a:endParaRPr>
          </a:p>
        </p:txBody>
      </p:sp>
      <p:sp>
        <p:nvSpPr>
          <p:cNvPr id="11" name="Zástupný symbol pro zápatí 4"/>
          <p:cNvSpPr txBox="1">
            <a:spLocks/>
          </p:cNvSpPr>
          <p:nvPr/>
        </p:nvSpPr>
        <p:spPr>
          <a:xfrm>
            <a:off x="4440238" y="6453189"/>
            <a:ext cx="3179762" cy="231775"/>
          </a:xfrm>
          <a:prstGeom prst="rect">
            <a:avLst/>
          </a:prstGeom>
        </p:spPr>
        <p:txBody>
          <a:bodyPr/>
          <a:lstStyle/>
          <a:p>
            <a:pPr defTabSz="457200">
              <a:defRPr/>
            </a:pPr>
            <a:endParaRPr lang="en-US" sz="1200" b="1" dirty="0"/>
          </a:p>
        </p:txBody>
      </p:sp>
    </p:spTree>
    <p:custDataLst>
      <p:tags r:id="rId1"/>
    </p:custData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O:\DCIM\102_PANA\P1020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:\DCIM\102_PANA\P1020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990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563B6-52B5-A1FA-82B7-A9CA38C4D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03CADD2-4389-17DE-BF47-3DB7D12F3A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7874" y="685389"/>
            <a:ext cx="6999514" cy="5936938"/>
          </a:xfrm>
        </p:spPr>
      </p:pic>
    </p:spTree>
    <p:extLst>
      <p:ext uri="{BB962C8B-B14F-4D97-AF65-F5344CB8AC3E}">
        <p14:creationId xmlns:p14="http://schemas.microsoft.com/office/powerpoint/2010/main" val="2921192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2FDC0B6-6E12-DD59-52D2-22789552F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592" y="2261243"/>
            <a:ext cx="7371406" cy="459675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48BFBBE-01F9-B675-FE90-39E4038CA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10" y="1700784"/>
            <a:ext cx="2175510" cy="50292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E6EEE65-8887-1B7B-7651-3BCFD727EF67}"/>
              </a:ext>
            </a:extLst>
          </p:cNvPr>
          <p:cNvSpPr txBox="1"/>
          <p:nvPr/>
        </p:nvSpPr>
        <p:spPr>
          <a:xfrm>
            <a:off x="3635411" y="420624"/>
            <a:ext cx="957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Údržba vzduchového filtru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97999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3690" y="457200"/>
            <a:ext cx="3708335" cy="783771"/>
          </a:xfrm>
        </p:spPr>
        <p:txBody>
          <a:bodyPr>
            <a:normAutofit/>
          </a:bodyPr>
          <a:lstStyle/>
          <a:p>
            <a:r>
              <a:rPr lang="cs-CZ" sz="3600" dirty="0"/>
              <a:t>Vývoj motorů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81200" y="1435101"/>
            <a:ext cx="3106688" cy="4691063"/>
          </a:xfrm>
        </p:spPr>
        <p:txBody>
          <a:bodyPr/>
          <a:lstStyle/>
          <a:p>
            <a:r>
              <a:rPr lang="cs-CZ" sz="3600" dirty="0"/>
              <a:t>T3-EGR ventil, chladič spalin, VGT  turbo CR</a:t>
            </a:r>
          </a:p>
          <a:p>
            <a:endParaRPr lang="cs-CZ" sz="3600" dirty="0"/>
          </a:p>
          <a:p>
            <a:r>
              <a:rPr lang="cs-CZ" sz="3600" dirty="0"/>
              <a:t>IT4-DOC, DPF</a:t>
            </a:r>
          </a:p>
          <a:p>
            <a:endParaRPr lang="cs-CZ" sz="3600" dirty="0"/>
          </a:p>
          <a:p>
            <a:r>
              <a:rPr lang="cs-CZ" sz="3600" dirty="0"/>
              <a:t>FT4-SCR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1056188"/>
            <a:ext cx="5111750" cy="503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618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édium 1" title="John Deere engine animation">
            <a:hlinkClick r:id="" action="ppaction://media"/>
            <a:extLst>
              <a:ext uri="{FF2B5EF4-FFF2-40B4-BE49-F238E27FC236}">
                <a16:creationId xmlns:a16="http://schemas.microsoft.com/office/drawing/2014/main" id="{DE0AAD6D-BA4F-E0FE-9086-F98394B30B3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3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má vliv na životnost DPF?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Čistota paliva, chladicí kapalina, správný olej</a:t>
            </a:r>
          </a:p>
          <a:p>
            <a:r>
              <a:rPr lang="cs-CZ" dirty="0"/>
              <a:t>Spotřeba oleje, chladicí kapaliny</a:t>
            </a:r>
          </a:p>
          <a:p>
            <a:r>
              <a:rPr lang="cs-CZ" dirty="0"/>
              <a:t>Vypínání vypalování</a:t>
            </a:r>
          </a:p>
          <a:p>
            <a:r>
              <a:rPr lang="cs-CZ" dirty="0"/>
              <a:t>Odpojování akumulátoru</a:t>
            </a:r>
          </a:p>
          <a:p>
            <a:r>
              <a:rPr lang="cs-CZ" dirty="0"/>
              <a:t>Intervaly údržby</a:t>
            </a:r>
          </a:p>
          <a:p>
            <a:endParaRPr lang="cs-CZ" dirty="0"/>
          </a:p>
        </p:txBody>
      </p: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6528048" y="4834072"/>
            <a:ext cx="4039940" cy="1756685"/>
            <a:chOff x="258949" y="1204912"/>
            <a:chExt cx="8443913" cy="4481513"/>
          </a:xfrm>
        </p:grpSpPr>
        <p:pic>
          <p:nvPicPr>
            <p:cNvPr id="5" name="Picture 36" descr="Soot_Cake_B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125" y="2257425"/>
              <a:ext cx="7381875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32"/>
            <p:cNvGrpSpPr>
              <a:grpSpLocks/>
            </p:cNvGrpSpPr>
            <p:nvPr/>
          </p:nvGrpSpPr>
          <p:grpSpPr bwMode="auto">
            <a:xfrm>
              <a:off x="258949" y="1204912"/>
              <a:ext cx="8443913" cy="4481513"/>
              <a:chOff x="258949" y="1204912"/>
              <a:chExt cx="8443913" cy="4481513"/>
            </a:xfrm>
          </p:grpSpPr>
          <p:grpSp>
            <p:nvGrpSpPr>
              <p:cNvPr id="7" name="Group 31"/>
              <p:cNvGrpSpPr>
                <a:grpSpLocks/>
              </p:cNvGrpSpPr>
              <p:nvPr/>
            </p:nvGrpSpPr>
            <p:grpSpPr bwMode="auto">
              <a:xfrm>
                <a:off x="258949" y="1204912"/>
                <a:ext cx="8443913" cy="4481513"/>
                <a:chOff x="0" y="1206500"/>
                <a:chExt cx="8443913" cy="4481513"/>
              </a:xfrm>
            </p:grpSpPr>
            <p:grpSp>
              <p:nvGrpSpPr>
                <p:cNvPr id="9" name="Group 26"/>
                <p:cNvGrpSpPr>
                  <a:grpSpLocks/>
                </p:cNvGrpSpPr>
                <p:nvPr/>
              </p:nvGrpSpPr>
              <p:grpSpPr bwMode="auto">
                <a:xfrm>
                  <a:off x="700088" y="1206500"/>
                  <a:ext cx="7743825" cy="4481513"/>
                  <a:chOff x="700088" y="1206500"/>
                  <a:chExt cx="7743825" cy="4481513"/>
                </a:xfrm>
              </p:grpSpPr>
              <p:pic>
                <p:nvPicPr>
                  <p:cNvPr id="15" name="Picture 116" descr="Channels_L5"/>
                  <p:cNvPicPr>
                    <a:picLocks noChangeAspect="1" noChangeArrowheads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00088" y="1352550"/>
                    <a:ext cx="7743825" cy="41529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6" name="Picture 32" descr="Soot_Cake_T"/>
                  <p:cNvPicPr>
                    <a:picLocks noChangeAspect="1" noChangeArrowheads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7713" y="1735138"/>
                    <a:ext cx="7408862" cy="4000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7" name="Picture 32" descr="Soot_Cake_T"/>
                  <p:cNvPicPr>
                    <a:picLocks noChangeAspect="1" noChangeArrowheads="1"/>
                  </p:cNvPicPr>
                  <p:nvPr>
                    <p:custDataLst>
                      <p:tags r:id="rId5"/>
                    </p:custDataLst>
                  </p:nvPr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4538" y="4191000"/>
                    <a:ext cx="7408862" cy="4000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8" name="Picture 36" descr="Soot_Cake_B"/>
                  <p:cNvPicPr>
                    <a:picLocks noChangeAspect="1" noChangeArrowheads="1"/>
                  </p:cNvPicPr>
                  <p:nvPr>
                    <p:custDataLst>
                      <p:tags r:id="rId6"/>
                    </p:custDataLst>
                  </p:nvPr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62000" y="4724400"/>
                    <a:ext cx="7381875" cy="3810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9" name="Text 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585062" y="3290560"/>
                    <a:ext cx="386108" cy="8715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58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90000"/>
                      </a:lnSpc>
                    </a:pPr>
                    <a:endParaRPr lang="cs-CZ">
                      <a:solidFill>
                        <a:schemeClr val="tx2"/>
                      </a:solidFill>
                      <a:latin typeface="Verdana" pitchFamily="34" charset="0"/>
                    </a:endParaRPr>
                  </a:p>
                </p:txBody>
              </p:sp>
              <p:sp>
                <p:nvSpPr>
                  <p:cNvPr id="2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4722813" y="3457575"/>
                    <a:ext cx="1552575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cs-CZ"/>
                  </a:p>
                </p:txBody>
              </p:sp>
              <p:sp>
                <p:nvSpPr>
                  <p:cNvPr id="21" name="Freeform 18"/>
                  <p:cNvSpPr>
                    <a:spLocks/>
                  </p:cNvSpPr>
                  <p:nvPr/>
                </p:nvSpPr>
                <p:spPr bwMode="auto">
                  <a:xfrm rot="-406594">
                    <a:off x="3222626" y="4716463"/>
                    <a:ext cx="790575" cy="971550"/>
                  </a:xfrm>
                  <a:custGeom>
                    <a:avLst/>
                    <a:gdLst>
                      <a:gd name="T0" fmla="*/ 0 w 498"/>
                      <a:gd name="T1" fmla="*/ 0 h 612"/>
                      <a:gd name="T2" fmla="*/ 2147483647 w 498"/>
                      <a:gd name="T3" fmla="*/ 2147483647 h 612"/>
                      <a:gd name="T4" fmla="*/ 2147483647 w 498"/>
                      <a:gd name="T5" fmla="*/ 2147483647 h 612"/>
                      <a:gd name="T6" fmla="*/ 2147483647 w 498"/>
                      <a:gd name="T7" fmla="*/ 2147483647 h 61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98"/>
                      <a:gd name="T13" fmla="*/ 0 h 612"/>
                      <a:gd name="T14" fmla="*/ 498 w 498"/>
                      <a:gd name="T15" fmla="*/ 612 h 61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98" h="612">
                        <a:moveTo>
                          <a:pt x="0" y="0"/>
                        </a:moveTo>
                        <a:cubicBezTo>
                          <a:pt x="64" y="2"/>
                          <a:pt x="128" y="5"/>
                          <a:pt x="198" y="54"/>
                        </a:cubicBezTo>
                        <a:cubicBezTo>
                          <a:pt x="268" y="103"/>
                          <a:pt x="370" y="201"/>
                          <a:pt x="420" y="294"/>
                        </a:cubicBezTo>
                        <a:cubicBezTo>
                          <a:pt x="470" y="387"/>
                          <a:pt x="484" y="499"/>
                          <a:pt x="498" y="612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 sz="2400">
                      <a:solidFill>
                        <a:schemeClr val="tx2"/>
                      </a:solidFill>
                      <a:latin typeface="Verdana" pitchFamily="34" charset="0"/>
                    </a:endParaRPr>
                  </a:p>
                </p:txBody>
              </p:sp>
              <p:sp>
                <p:nvSpPr>
                  <p:cNvPr id="22" name="Freeform 13"/>
                  <p:cNvSpPr>
                    <a:spLocks/>
                  </p:cNvSpPr>
                  <p:nvPr/>
                </p:nvSpPr>
                <p:spPr bwMode="auto">
                  <a:xfrm rot="443559">
                    <a:off x="3200400" y="1206500"/>
                    <a:ext cx="781050" cy="1009650"/>
                  </a:xfrm>
                  <a:custGeom>
                    <a:avLst/>
                    <a:gdLst>
                      <a:gd name="T0" fmla="*/ 0 w 492"/>
                      <a:gd name="T1" fmla="*/ 2147483647 h 636"/>
                      <a:gd name="T2" fmla="*/ 2147483647 w 492"/>
                      <a:gd name="T3" fmla="*/ 2147483647 h 636"/>
                      <a:gd name="T4" fmla="*/ 2147483647 w 492"/>
                      <a:gd name="T5" fmla="*/ 2147483647 h 636"/>
                      <a:gd name="T6" fmla="*/ 2147483647 w 492"/>
                      <a:gd name="T7" fmla="*/ 0 h 63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92"/>
                      <a:gd name="T13" fmla="*/ 0 h 636"/>
                      <a:gd name="T14" fmla="*/ 492 w 492"/>
                      <a:gd name="T15" fmla="*/ 636 h 6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92" h="636">
                        <a:moveTo>
                          <a:pt x="0" y="636"/>
                        </a:moveTo>
                        <a:cubicBezTo>
                          <a:pt x="75" y="615"/>
                          <a:pt x="150" y="595"/>
                          <a:pt x="210" y="552"/>
                        </a:cubicBezTo>
                        <a:cubicBezTo>
                          <a:pt x="270" y="509"/>
                          <a:pt x="313" y="470"/>
                          <a:pt x="360" y="378"/>
                        </a:cubicBezTo>
                        <a:cubicBezTo>
                          <a:pt x="407" y="286"/>
                          <a:pt x="449" y="143"/>
                          <a:pt x="492" y="0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 sz="2400">
                      <a:solidFill>
                        <a:schemeClr val="tx2"/>
                      </a:solidFill>
                      <a:latin typeface="Verdana" pitchFamily="34" charset="0"/>
                    </a:endParaRPr>
                  </a:p>
                </p:txBody>
              </p:sp>
              <p:sp>
                <p:nvSpPr>
                  <p:cNvPr id="23" name="Freeform 13"/>
                  <p:cNvSpPr>
                    <a:spLocks/>
                  </p:cNvSpPr>
                  <p:nvPr/>
                </p:nvSpPr>
                <p:spPr bwMode="auto">
                  <a:xfrm rot="443559">
                    <a:off x="3185909" y="3668698"/>
                    <a:ext cx="781050" cy="1009650"/>
                  </a:xfrm>
                  <a:custGeom>
                    <a:avLst/>
                    <a:gdLst>
                      <a:gd name="T0" fmla="*/ 0 w 492"/>
                      <a:gd name="T1" fmla="*/ 2147483647 h 636"/>
                      <a:gd name="T2" fmla="*/ 2147483647 w 492"/>
                      <a:gd name="T3" fmla="*/ 2147483647 h 636"/>
                      <a:gd name="T4" fmla="*/ 2147483647 w 492"/>
                      <a:gd name="T5" fmla="*/ 2147483647 h 636"/>
                      <a:gd name="T6" fmla="*/ 2147483647 w 492"/>
                      <a:gd name="T7" fmla="*/ 0 h 63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92"/>
                      <a:gd name="T13" fmla="*/ 0 h 636"/>
                      <a:gd name="T14" fmla="*/ 492 w 492"/>
                      <a:gd name="T15" fmla="*/ 636 h 6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92" h="636">
                        <a:moveTo>
                          <a:pt x="0" y="636"/>
                        </a:moveTo>
                        <a:cubicBezTo>
                          <a:pt x="75" y="615"/>
                          <a:pt x="150" y="595"/>
                          <a:pt x="210" y="552"/>
                        </a:cubicBezTo>
                        <a:cubicBezTo>
                          <a:pt x="270" y="509"/>
                          <a:pt x="313" y="470"/>
                          <a:pt x="360" y="378"/>
                        </a:cubicBezTo>
                        <a:cubicBezTo>
                          <a:pt x="407" y="286"/>
                          <a:pt x="449" y="143"/>
                          <a:pt x="492" y="0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 sz="2400">
                      <a:solidFill>
                        <a:schemeClr val="tx2"/>
                      </a:solidFill>
                      <a:latin typeface="Verdana" pitchFamily="34" charset="0"/>
                    </a:endParaRPr>
                  </a:p>
                </p:txBody>
              </p:sp>
              <p:sp>
                <p:nvSpPr>
                  <p:cNvPr id="24" name="Freeform 18"/>
                  <p:cNvSpPr>
                    <a:spLocks/>
                  </p:cNvSpPr>
                  <p:nvPr/>
                </p:nvSpPr>
                <p:spPr bwMode="auto">
                  <a:xfrm rot="-406594">
                    <a:off x="3269666" y="2253050"/>
                    <a:ext cx="790575" cy="971550"/>
                  </a:xfrm>
                  <a:custGeom>
                    <a:avLst/>
                    <a:gdLst>
                      <a:gd name="T0" fmla="*/ 0 w 498"/>
                      <a:gd name="T1" fmla="*/ 0 h 612"/>
                      <a:gd name="T2" fmla="*/ 2147483647 w 498"/>
                      <a:gd name="T3" fmla="*/ 2147483647 h 612"/>
                      <a:gd name="T4" fmla="*/ 2147483647 w 498"/>
                      <a:gd name="T5" fmla="*/ 2147483647 h 612"/>
                      <a:gd name="T6" fmla="*/ 2147483647 w 498"/>
                      <a:gd name="T7" fmla="*/ 2147483647 h 61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98"/>
                      <a:gd name="T13" fmla="*/ 0 h 612"/>
                      <a:gd name="T14" fmla="*/ 498 w 498"/>
                      <a:gd name="T15" fmla="*/ 612 h 61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98" h="612">
                        <a:moveTo>
                          <a:pt x="0" y="0"/>
                        </a:moveTo>
                        <a:cubicBezTo>
                          <a:pt x="64" y="2"/>
                          <a:pt x="128" y="5"/>
                          <a:pt x="198" y="54"/>
                        </a:cubicBezTo>
                        <a:cubicBezTo>
                          <a:pt x="268" y="103"/>
                          <a:pt x="370" y="201"/>
                          <a:pt x="420" y="294"/>
                        </a:cubicBezTo>
                        <a:cubicBezTo>
                          <a:pt x="470" y="387"/>
                          <a:pt x="484" y="499"/>
                          <a:pt x="498" y="612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 sz="2400">
                      <a:solidFill>
                        <a:schemeClr val="tx2"/>
                      </a:solidFill>
                      <a:latin typeface="Verdana" pitchFamily="34" charset="0"/>
                    </a:endParaRPr>
                  </a:p>
                </p:txBody>
              </p:sp>
            </p:grpSp>
            <p:sp>
              <p:nvSpPr>
                <p:cNvPr id="10" name="Line 15"/>
                <p:cNvSpPr>
                  <a:spLocks noChangeShapeType="1"/>
                </p:cNvSpPr>
                <p:nvPr/>
              </p:nvSpPr>
              <p:spPr bwMode="auto">
                <a:xfrm>
                  <a:off x="2168525" y="2212975"/>
                  <a:ext cx="676275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11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0" y="2028677"/>
                  <a:ext cx="386108" cy="8715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58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0" hangingPunct="0">
                    <a:lnSpc>
                      <a:spcPct val="90000"/>
                    </a:lnSpc>
                  </a:pPr>
                  <a:endParaRPr lang="cs-CZ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2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0" y="4508720"/>
                  <a:ext cx="386108" cy="8715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58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0" hangingPunct="0">
                    <a:lnSpc>
                      <a:spcPct val="90000"/>
                    </a:lnSpc>
                  </a:pPr>
                  <a:endParaRPr lang="cs-CZ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4" name="Line 15"/>
                <p:cNvSpPr>
                  <a:spLocks noChangeShapeType="1"/>
                </p:cNvSpPr>
                <p:nvPr/>
              </p:nvSpPr>
              <p:spPr bwMode="auto">
                <a:xfrm>
                  <a:off x="2209800" y="4648200"/>
                  <a:ext cx="676275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8" name="Text Box 27"/>
              <p:cNvSpPr txBox="1">
                <a:spLocks noChangeArrowheads="1"/>
              </p:cNvSpPr>
              <p:nvPr/>
            </p:nvSpPr>
            <p:spPr bwMode="auto">
              <a:xfrm>
                <a:off x="4262792" y="1991828"/>
                <a:ext cx="386108" cy="871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hangingPunct="0">
                  <a:lnSpc>
                    <a:spcPct val="90000"/>
                  </a:lnSpc>
                </a:pPr>
                <a:endParaRPr lang="cs-CZ">
                  <a:solidFill>
                    <a:schemeClr val="tx2"/>
                  </a:solidFill>
                </a:endParaRPr>
              </a:p>
            </p:txBody>
          </p:sp>
        </p:grpSp>
      </p:grpSp>
      <p:pic>
        <p:nvPicPr>
          <p:cNvPr id="25" name="Picture 30" descr="Exhaust_Filter_F_68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1544" y="4578635"/>
            <a:ext cx="4167188" cy="2144713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4002611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64063" y="384502"/>
            <a:ext cx="10515600" cy="1325563"/>
          </a:xfrm>
        </p:spPr>
        <p:txBody>
          <a:bodyPr/>
          <a:lstStyle/>
          <a:p>
            <a:r>
              <a:rPr lang="cs-CZ" b="1" dirty="0"/>
              <a:t>Filtr DPF – </a:t>
            </a:r>
            <a:r>
              <a:rPr lang="cs-CZ" sz="2000" b="1" dirty="0"/>
              <a:t>jako každý filtr, jednou se ucpe…</a:t>
            </a:r>
            <a:endParaRPr lang="en-US" sz="2000" b="1" dirty="0"/>
          </a:p>
        </p:txBody>
      </p: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1902738" y="1660389"/>
            <a:ext cx="8704262" cy="4901996"/>
            <a:chOff x="143436" y="756964"/>
            <a:chExt cx="8736533" cy="5095541"/>
          </a:xfrm>
        </p:grpSpPr>
        <p:pic>
          <p:nvPicPr>
            <p:cNvPr id="6" name="Picture 3" descr="DPF2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90513" y="995731"/>
              <a:ext cx="7066517" cy="4702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Cloud 4"/>
            <p:cNvSpPr/>
            <p:nvPr/>
          </p:nvSpPr>
          <p:spPr bwMode="auto">
            <a:xfrm>
              <a:off x="143436" y="2714076"/>
              <a:ext cx="2127933" cy="1569321"/>
            </a:xfrm>
            <a:prstGeom prst="cloud">
              <a:avLst/>
            </a:prstGeom>
            <a:solidFill>
              <a:srgbClr val="900606">
                <a:alpha val="72549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Cloud 5"/>
            <p:cNvSpPr/>
            <p:nvPr/>
          </p:nvSpPr>
          <p:spPr bwMode="auto">
            <a:xfrm>
              <a:off x="5785809" y="935183"/>
              <a:ext cx="2013438" cy="843242"/>
            </a:xfrm>
            <a:prstGeom prst="cloud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Cloud 6"/>
            <p:cNvSpPr/>
            <p:nvPr/>
          </p:nvSpPr>
          <p:spPr bwMode="auto">
            <a:xfrm>
              <a:off x="7323116" y="5238850"/>
              <a:ext cx="1556853" cy="585814"/>
            </a:xfrm>
            <a:prstGeom prst="cloud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ight Arrow 7"/>
            <p:cNvSpPr/>
            <p:nvPr/>
          </p:nvSpPr>
          <p:spPr bwMode="auto">
            <a:xfrm>
              <a:off x="221628" y="3091968"/>
              <a:ext cx="2049741" cy="744230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cs-CZ" dirty="0"/>
                <a:t>Spaliny do</a:t>
              </a:r>
              <a:endParaRPr lang="en-US" dirty="0"/>
            </a:p>
            <a:p>
              <a:pPr algn="ctr">
                <a:defRPr/>
              </a:pPr>
              <a:endParaRPr lang="en-US" dirty="0"/>
            </a:p>
          </p:txBody>
        </p:sp>
        <p:sp>
          <p:nvSpPr>
            <p:cNvPr id="11" name="Right Arrow 9"/>
            <p:cNvSpPr>
              <a:spLocks noChangeArrowheads="1"/>
            </p:cNvSpPr>
            <p:nvPr/>
          </p:nvSpPr>
          <p:spPr bwMode="auto">
            <a:xfrm>
              <a:off x="3737029" y="756964"/>
              <a:ext cx="2148150" cy="745151"/>
            </a:xfrm>
            <a:prstGeom prst="rightArrow">
              <a:avLst>
                <a:gd name="adj1" fmla="val 50000"/>
                <a:gd name="adj2" fmla="val 49996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cs-CZ"/>
                <a:t>Spaliny ven</a:t>
              </a:r>
              <a:endParaRPr lang="en-US"/>
            </a:p>
            <a:p>
              <a:pPr algn="ctr"/>
              <a:endParaRPr lang="en-US"/>
            </a:p>
          </p:txBody>
        </p:sp>
        <p:sp>
          <p:nvSpPr>
            <p:cNvPr id="12" name="TextBox 10"/>
            <p:cNvSpPr txBox="1">
              <a:spLocks noChangeArrowheads="1"/>
            </p:cNvSpPr>
            <p:nvPr/>
          </p:nvSpPr>
          <p:spPr bwMode="auto">
            <a:xfrm>
              <a:off x="143436" y="5468591"/>
              <a:ext cx="2507639" cy="383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/>
                <a:t>Pevné částice / saze</a:t>
              </a:r>
              <a:r>
                <a:rPr lang="en-US" dirty="0"/>
                <a:t>(PM)</a:t>
              </a:r>
            </a:p>
          </p:txBody>
        </p:sp>
        <p:cxnSp>
          <p:nvCxnSpPr>
            <p:cNvPr id="13" name="Straight Arrow Connector 11"/>
            <p:cNvCxnSpPr>
              <a:cxnSpLocks noChangeShapeType="1"/>
            </p:cNvCxnSpPr>
            <p:nvPr/>
          </p:nvCxnSpPr>
          <p:spPr bwMode="auto">
            <a:xfrm rot="5400000" flipH="1" flipV="1">
              <a:off x="3227956" y="4390313"/>
              <a:ext cx="1407785" cy="1193954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14" name="TextBox 12"/>
            <p:cNvSpPr txBox="1">
              <a:spLocks noChangeArrowheads="1"/>
            </p:cNvSpPr>
            <p:nvPr/>
          </p:nvSpPr>
          <p:spPr bwMode="auto">
            <a:xfrm>
              <a:off x="393700" y="4870099"/>
              <a:ext cx="1519489" cy="383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/>
                <a:t>Uložený popel</a:t>
              </a:r>
              <a:endParaRPr lang="en-US" dirty="0"/>
            </a:p>
          </p:txBody>
        </p:sp>
        <p:cxnSp>
          <p:nvCxnSpPr>
            <p:cNvPr id="15" name="Straight Arrow Connector 13"/>
            <p:cNvCxnSpPr>
              <a:cxnSpLocks noChangeShapeType="1"/>
            </p:cNvCxnSpPr>
            <p:nvPr/>
          </p:nvCxnSpPr>
          <p:spPr bwMode="auto">
            <a:xfrm flipV="1">
              <a:off x="2078777" y="4283765"/>
              <a:ext cx="1256094" cy="766111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sp>
        <p:nvSpPr>
          <p:cNvPr id="16" name="TextovéPole 15"/>
          <p:cNvSpPr txBox="1"/>
          <p:nvPr/>
        </p:nvSpPr>
        <p:spPr>
          <a:xfrm>
            <a:off x="1564063" y="1831839"/>
            <a:ext cx="2381250" cy="9239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alpha val="88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dirty="0">
                <a:latin typeface="Arial" charset="0"/>
                <a:cs typeface="Arial" charset="0"/>
              </a:rPr>
              <a:t>V případě zanesení </a:t>
            </a:r>
            <a:br>
              <a:rPr lang="cs-CZ" dirty="0">
                <a:latin typeface="Arial" charset="0"/>
                <a:cs typeface="Arial" charset="0"/>
              </a:rPr>
            </a:br>
            <a:r>
              <a:rPr lang="cs-CZ" dirty="0">
                <a:latin typeface="Arial" charset="0"/>
                <a:cs typeface="Arial" charset="0"/>
              </a:rPr>
              <a:t>je možné provést externí vyčištění.</a:t>
            </a:r>
          </a:p>
        </p:txBody>
      </p:sp>
      <p:sp>
        <p:nvSpPr>
          <p:cNvPr id="17" name="Zástupný symbol pro zápatí 4"/>
          <p:cNvSpPr txBox="1">
            <a:spLocks/>
          </p:cNvSpPr>
          <p:nvPr/>
        </p:nvSpPr>
        <p:spPr>
          <a:xfrm>
            <a:off x="4440238" y="6453189"/>
            <a:ext cx="3179762" cy="231775"/>
          </a:xfrm>
          <a:prstGeom prst="rect">
            <a:avLst/>
          </a:prstGeom>
        </p:spPr>
        <p:txBody>
          <a:bodyPr/>
          <a:lstStyle/>
          <a:p>
            <a:pPr defTabSz="457200">
              <a:defRPr/>
            </a:pPr>
            <a:endParaRPr lang="cs-CZ" sz="1200" b="1" dirty="0"/>
          </a:p>
          <a:p>
            <a:pPr defTabSz="457200">
              <a:defRPr/>
            </a:pP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616633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Nečekat na ucpání filtrů</a:t>
            </a:r>
            <a:endParaRPr lang="en-US" dirty="0"/>
          </a:p>
        </p:txBody>
      </p:sp>
      <p:sp>
        <p:nvSpPr>
          <p:cNvPr id="6" name="Zástupný symbol pro zápatí 4"/>
          <p:cNvSpPr txBox="1">
            <a:spLocks/>
          </p:cNvSpPr>
          <p:nvPr/>
        </p:nvSpPr>
        <p:spPr>
          <a:xfrm>
            <a:off x="4440238" y="6453189"/>
            <a:ext cx="3179762" cy="231775"/>
          </a:xfrm>
          <a:prstGeom prst="rect">
            <a:avLst/>
          </a:prstGeom>
        </p:spPr>
        <p:txBody>
          <a:bodyPr/>
          <a:lstStyle/>
          <a:p>
            <a:pPr defTabSz="457200">
              <a:defRPr/>
            </a:pPr>
            <a:endParaRPr lang="en-US" sz="1200" b="1" dirty="0"/>
          </a:p>
        </p:txBody>
      </p:sp>
      <p:sp>
        <p:nvSpPr>
          <p:cNvPr id="12" name="TextBox 17"/>
          <p:cNvSpPr txBox="1"/>
          <p:nvPr/>
        </p:nvSpPr>
        <p:spPr>
          <a:xfrm>
            <a:off x="1966968" y="1353583"/>
            <a:ext cx="7882467" cy="104177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cs-CZ" b="1" dirty="0">
                <a:latin typeface="Verdana"/>
                <a:cs typeface="Verdana"/>
              </a:rPr>
              <a:t> Kdy filtr externě vyčistit?</a:t>
            </a:r>
          </a:p>
          <a:p>
            <a:endParaRPr lang="cs-CZ" b="1" dirty="0">
              <a:latin typeface="Verdana"/>
              <a:cs typeface="Verdana"/>
            </a:endParaRPr>
          </a:p>
          <a:p>
            <a:r>
              <a:rPr lang="cs-CZ" dirty="0">
                <a:latin typeface="Verdana"/>
                <a:cs typeface="Verdana"/>
              </a:rPr>
              <a:t>5 - 7 tis hodin je „rozumná“ hranice sledování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58032A1-964D-4324-A606-B7D0610499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6" r="10398" b="10394"/>
          <a:stretch>
            <a:fillRect/>
          </a:stretch>
        </p:blipFill>
        <p:spPr>
          <a:xfrm>
            <a:off x="1982787" y="2321659"/>
            <a:ext cx="3767667" cy="352034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10FD4CA-B177-4B72-98EF-C3AF6619E5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9" t="15225" r="17647" b="10150"/>
          <a:stretch>
            <a:fillRect/>
          </a:stretch>
        </p:blipFill>
        <p:spPr>
          <a:xfrm>
            <a:off x="6271127" y="2321659"/>
            <a:ext cx="3925414" cy="3432289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2924424" y="5715000"/>
            <a:ext cx="1385110" cy="254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 lIns="0" tIns="0" rIns="0" bIns="0" rtlCol="0">
            <a:noAutofit/>
          </a:bodyPr>
          <a:lstStyle/>
          <a:p>
            <a:r>
              <a:rPr lang="cs-CZ" sz="1400" dirty="0">
                <a:latin typeface="Verdana"/>
                <a:cs typeface="Verdana"/>
              </a:rPr>
              <a:t> Před čištěním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477000" y="5715000"/>
            <a:ext cx="3513668" cy="254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 lIns="0" tIns="0" rIns="0" bIns="0" rtlCol="0">
            <a:noAutofit/>
          </a:bodyPr>
          <a:lstStyle/>
          <a:p>
            <a:r>
              <a:rPr lang="cs-CZ" sz="1400" dirty="0">
                <a:latin typeface="Verdana"/>
                <a:cs typeface="Verdana"/>
              </a:rPr>
              <a:t> Po vyčištění, parametry nového filtru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b="1" dirty="0"/>
              <a:t>Když voláte servis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idx="1"/>
          </p:nvPr>
        </p:nvSpPr>
        <p:spPr>
          <a:xfrm>
            <a:off x="1981200" y="1600201"/>
            <a:ext cx="8229600" cy="4525963"/>
          </a:xfrm>
          <a:ln/>
        </p:spPr>
        <p:txBody>
          <a:bodyPr/>
          <a:lstStyle/>
          <a:p>
            <a:pPr marL="339725" indent="-339725">
              <a:buFont typeface="Times New Roman" pitchFamily="16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cs-CZ" dirty="0"/>
              <a:t>Jak se projevuje závada?</a:t>
            </a:r>
          </a:p>
          <a:p>
            <a:pPr marL="339725" indent="-339725">
              <a:buFont typeface="Times New Roman" pitchFamily="16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cs-CZ" dirty="0"/>
              <a:t>Jakou činnost jste dělali před poruchou?</a:t>
            </a:r>
          </a:p>
          <a:p>
            <a:pPr marL="339725" indent="-339725">
              <a:buFont typeface="Times New Roman" pitchFamily="16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cs-CZ" dirty="0"/>
              <a:t>Je porucha pravidelná, či občasná?</a:t>
            </a:r>
          </a:p>
          <a:p>
            <a:pPr marL="339725" indent="-339725">
              <a:buFont typeface="Times New Roman" pitchFamily="16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cs-CZ" dirty="0"/>
              <a:t>Jaké kroky jste již podnikli?</a:t>
            </a:r>
          </a:p>
          <a:p>
            <a:pPr marL="339725" indent="-339725">
              <a:buFont typeface="Times New Roman" pitchFamily="16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cs-CZ" dirty="0"/>
              <a:t>Jsou na stroji další, byť nesouvisející závady?</a:t>
            </a:r>
          </a:p>
          <a:p>
            <a:pPr marL="339725" indent="-339725">
              <a:buFont typeface="Times New Roman" pitchFamily="16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cs-CZ" dirty="0"/>
              <a:t>V případě mech. závady dohledejte pokud možno katalogové číslo součásti.</a:t>
            </a:r>
          </a:p>
          <a:p>
            <a:pPr marL="339725" indent="-339725">
              <a:buFont typeface="Times New Roman" pitchFamily="16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cs-CZ" dirty="0" err="1"/>
              <a:t>Nahlašte</a:t>
            </a:r>
            <a:r>
              <a:rPr lang="cs-CZ" dirty="0"/>
              <a:t> </a:t>
            </a:r>
            <a:r>
              <a:rPr lang="cs-CZ" dirty="0" err="1"/>
              <a:t>řidicí</a:t>
            </a:r>
            <a:r>
              <a:rPr lang="cs-CZ" dirty="0"/>
              <a:t> </a:t>
            </a:r>
            <a:r>
              <a:rPr lang="cs-CZ" dirty="0" err="1"/>
              <a:t>jdnotku</a:t>
            </a:r>
            <a:r>
              <a:rPr lang="cs-CZ" dirty="0"/>
              <a:t> a kód závady ECU 731.14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Motorové filtry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Tlak oleje min 1,7bar </a:t>
            </a:r>
            <a:r>
              <a:rPr lang="cs-CZ" dirty="0" err="1"/>
              <a:t>max</a:t>
            </a:r>
            <a:r>
              <a:rPr lang="cs-CZ" dirty="0"/>
              <a:t> 2,9bar</a:t>
            </a:r>
          </a:p>
          <a:p>
            <a:r>
              <a:rPr lang="cs-CZ" dirty="0"/>
              <a:t>Neoriginální filtr min 2,2bar</a:t>
            </a:r>
          </a:p>
          <a:p>
            <a:r>
              <a:rPr lang="cs-CZ" dirty="0"/>
              <a:t>Není hlídání zacpaného filtru</a:t>
            </a:r>
          </a:p>
          <a:p>
            <a:r>
              <a:rPr lang="cs-CZ" dirty="0"/>
              <a:t>Obtokový ventil tlak?</a:t>
            </a:r>
          </a:p>
        </p:txBody>
      </p:sp>
      <p:pic>
        <p:nvPicPr>
          <p:cNvPr id="1026" name="Picture 2" descr="C:\Users\matasek\Desktop\565w9364-500x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942" y="4101181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tasek\Desktop\john-deere-re504836-filtr-motoroveho-oleje-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4001739"/>
            <a:ext cx="1889993" cy="258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55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Palivové filtry</a:t>
            </a:r>
          </a:p>
        </p:txBody>
      </p:sp>
      <p:pic>
        <p:nvPicPr>
          <p:cNvPr id="1026" name="Picture 2" descr="C:\Users\matasek\Desktop\re5419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3154660"/>
            <a:ext cx="3284984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tasek\Desktop\_8B3bIB3_IzL_syRWnzGOrvdbejq_F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168" y="3190664"/>
            <a:ext cx="3212976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tasek\Desktop\bf9891-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3356992"/>
            <a:ext cx="223224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DSC0105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4" t="35318" r="40991" b="20496"/>
          <a:stretch>
            <a:fillRect/>
          </a:stretch>
        </p:blipFill>
        <p:spPr>
          <a:xfrm>
            <a:off x="8642430" y="188640"/>
            <a:ext cx="1950132" cy="276468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3736138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751FF74-5622-3351-98BC-0DD8630C4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86" y="3571416"/>
            <a:ext cx="7525800" cy="328658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762261F-1062-970E-710D-A062CBE4A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88" y="809259"/>
            <a:ext cx="1876687" cy="261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3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BBD228-80FB-AEC4-AAA8-2CE82185A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Spoj výfukového potrubí</a:t>
            </a:r>
            <a:endParaRPr lang="en-US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E8E2F08-5FAA-6902-26E2-CD8F5A6E7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4977"/>
            <a:ext cx="12192000" cy="388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95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C61481-16E2-072D-54FD-F1905E32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Chladič EGR</a:t>
            </a:r>
            <a:endParaRPr lang="en-US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399FF24-FECA-2FC4-2695-23235E6A1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405" y="2547891"/>
            <a:ext cx="5864395" cy="374193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9C33464-7AE3-15D5-DDB0-9A838141ACB2}"/>
              </a:ext>
            </a:extLst>
          </p:cNvPr>
          <p:cNvSpPr txBox="1"/>
          <p:nvPr/>
        </p:nvSpPr>
        <p:spPr>
          <a:xfrm>
            <a:off x="838200" y="2707689"/>
            <a:ext cx="4106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Pozor na jízdu bez chladicí kapaliny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765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37AA46-C2DB-14AE-1F68-695C5AC19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Turbo</a:t>
            </a:r>
            <a:endParaRPr lang="en-US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7DDABD3-414F-4F2F-6BBF-C5A112316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622" y="1978580"/>
            <a:ext cx="6029505" cy="451429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92CF5F2-25FA-EC41-F465-2FF54C6A6B63}"/>
              </a:ext>
            </a:extLst>
          </p:cNvPr>
          <p:cNvSpPr txBox="1"/>
          <p:nvPr/>
        </p:nvSpPr>
        <p:spPr>
          <a:xfrm>
            <a:off x="1091953" y="3059668"/>
            <a:ext cx="4119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Až 130 000 otáček</a:t>
            </a:r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46DFBAB-C453-8B96-F0CE-AB16D587B776}"/>
              </a:ext>
            </a:extLst>
          </p:cNvPr>
          <p:cNvSpPr txBox="1"/>
          <p:nvPr/>
        </p:nvSpPr>
        <p:spPr>
          <a:xfrm>
            <a:off x="1091953" y="4051061"/>
            <a:ext cx="4039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Nechat vychladit 2min 1000-1200ot/min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543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édium 1" title="turbo de geometria variable 2">
            <a:hlinkClick r:id="" action="ppaction://media"/>
            <a:extLst>
              <a:ext uri="{FF2B5EF4-FFF2-40B4-BE49-F238E27FC236}">
                <a16:creationId xmlns:a16="http://schemas.microsoft.com/office/drawing/2014/main" id="{F6F4A78B-757C-E692-DAFE-1280B0A8326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9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dirty="0" err="1"/>
              <a:t>Čipování</a:t>
            </a:r>
            <a:r>
              <a:rPr lang="cs-CZ" dirty="0"/>
              <a:t>“, „</a:t>
            </a:r>
            <a:r>
              <a:rPr lang="cs-CZ" dirty="0" err="1"/>
              <a:t>tunění</a:t>
            </a:r>
            <a:r>
              <a:rPr lang="cs-CZ" dirty="0"/>
              <a:t>“, navyšování výkonu</a:t>
            </a:r>
            <a:endParaRPr lang="en-US" dirty="0"/>
          </a:p>
        </p:txBody>
      </p:sp>
      <p:sp>
        <p:nvSpPr>
          <p:cNvPr id="6" name="Zástupný symbol pro zápatí 4"/>
          <p:cNvSpPr txBox="1">
            <a:spLocks/>
          </p:cNvSpPr>
          <p:nvPr/>
        </p:nvSpPr>
        <p:spPr>
          <a:xfrm>
            <a:off x="4440238" y="6453189"/>
            <a:ext cx="3179762" cy="231775"/>
          </a:xfrm>
          <a:prstGeom prst="rect">
            <a:avLst/>
          </a:prstGeom>
        </p:spPr>
        <p:txBody>
          <a:bodyPr/>
          <a:lstStyle/>
          <a:p>
            <a:pPr defTabSz="457200">
              <a:defRPr/>
            </a:pPr>
            <a:endParaRPr lang="cs-CZ" sz="1200" b="1" dirty="0"/>
          </a:p>
          <a:p>
            <a:pPr defTabSz="457200">
              <a:defRPr/>
            </a:pPr>
            <a:endParaRPr lang="en-US" sz="1200" b="1" dirty="0"/>
          </a:p>
        </p:txBody>
      </p:sp>
      <p:sp>
        <p:nvSpPr>
          <p:cNvPr id="12" name="TextBox 17"/>
          <p:cNvSpPr txBox="1"/>
          <p:nvPr/>
        </p:nvSpPr>
        <p:spPr>
          <a:xfrm>
            <a:off x="2290848" y="1361049"/>
            <a:ext cx="6248400" cy="104177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cs-CZ" b="1" dirty="0">
                <a:latin typeface="Verdana"/>
                <a:cs typeface="Verdana"/>
              </a:rPr>
              <a:t> Dnes bohatý výběr…</a:t>
            </a:r>
            <a:br>
              <a:rPr lang="cs-CZ" b="1" dirty="0">
                <a:latin typeface="Verdana"/>
                <a:cs typeface="Verdana"/>
              </a:rPr>
            </a:br>
            <a:endParaRPr lang="cs-CZ" b="1" dirty="0">
              <a:latin typeface="Verdana"/>
              <a:cs typeface="Verdana"/>
            </a:endParaRPr>
          </a:p>
          <a:p>
            <a:pPr>
              <a:buFont typeface="Arial" pitchFamily="34" charset="0"/>
              <a:buChar char="•"/>
            </a:pPr>
            <a:endParaRPr lang="cs-CZ" b="1" dirty="0">
              <a:latin typeface="Verdana"/>
              <a:cs typeface="Verdana"/>
            </a:endParaRPr>
          </a:p>
          <a:p>
            <a:pPr>
              <a:buFont typeface="Arial" pitchFamily="34" charset="0"/>
              <a:buChar char="•"/>
            </a:pPr>
            <a:endParaRPr lang="cs-CZ" b="1" dirty="0">
              <a:latin typeface="Verdana"/>
              <a:cs typeface="Verdana"/>
            </a:endParaRPr>
          </a:p>
          <a:p>
            <a:pPr>
              <a:buFont typeface="Arial" pitchFamily="34" charset="0"/>
              <a:buChar char="•"/>
            </a:pPr>
            <a:endParaRPr lang="cs-CZ" b="1" dirty="0">
              <a:latin typeface="Verdana"/>
              <a:cs typeface="Verdana"/>
            </a:endParaRPr>
          </a:p>
          <a:p>
            <a:pPr>
              <a:buFont typeface="Arial" pitchFamily="34" charset="0"/>
              <a:buChar char="•"/>
            </a:pPr>
            <a:endParaRPr lang="cs-CZ" b="1" dirty="0">
              <a:latin typeface="Verdana"/>
              <a:cs typeface="Verdana"/>
            </a:endParaRPr>
          </a:p>
          <a:p>
            <a:pPr>
              <a:buFont typeface="Arial" pitchFamily="34" charset="0"/>
              <a:buChar char="•"/>
            </a:pPr>
            <a:endParaRPr lang="cs-CZ" b="1" dirty="0">
              <a:latin typeface="Verdana"/>
              <a:cs typeface="Verdana"/>
            </a:endParaRPr>
          </a:p>
          <a:p>
            <a:pPr>
              <a:buFont typeface="Arial" pitchFamily="34" charset="0"/>
              <a:buChar char="•"/>
            </a:pPr>
            <a:endParaRPr lang="cs-CZ" b="1" dirty="0">
              <a:latin typeface="Verdana"/>
              <a:cs typeface="Verdana"/>
            </a:endParaRPr>
          </a:p>
          <a:p>
            <a:pPr>
              <a:buFont typeface="Arial" pitchFamily="34" charset="0"/>
              <a:buChar char="•"/>
            </a:pPr>
            <a:endParaRPr lang="cs-CZ" b="1" dirty="0">
              <a:latin typeface="Verdana"/>
              <a:cs typeface="Verdana"/>
            </a:endParaRPr>
          </a:p>
          <a:p>
            <a:pPr>
              <a:buFont typeface="Arial" pitchFamily="34" charset="0"/>
              <a:buChar char="•"/>
            </a:pPr>
            <a:endParaRPr lang="cs-CZ" b="1" dirty="0">
              <a:latin typeface="Verdana"/>
              <a:cs typeface="Verdana"/>
            </a:endParaRPr>
          </a:p>
          <a:p>
            <a:pPr>
              <a:buFont typeface="Arial" pitchFamily="34" charset="0"/>
              <a:buChar char="•"/>
            </a:pPr>
            <a:endParaRPr lang="cs-CZ" b="1" dirty="0">
              <a:latin typeface="Verdana"/>
              <a:cs typeface="Verdana"/>
            </a:endParaRPr>
          </a:p>
          <a:p>
            <a:pPr>
              <a:buFont typeface="Arial" pitchFamily="34" charset="0"/>
              <a:buChar char="•"/>
            </a:pPr>
            <a:endParaRPr lang="cs-CZ" b="1" dirty="0">
              <a:latin typeface="Verdana"/>
              <a:cs typeface="Verdana"/>
            </a:endParaRPr>
          </a:p>
          <a:p>
            <a:pPr>
              <a:buFont typeface="Arial" pitchFamily="34" charset="0"/>
              <a:buChar char="•"/>
            </a:pPr>
            <a:endParaRPr lang="cs-CZ" b="1" dirty="0">
              <a:latin typeface="Verdana"/>
              <a:cs typeface="Verdana"/>
            </a:endParaRPr>
          </a:p>
          <a:p>
            <a:pPr>
              <a:buFont typeface="Arial" pitchFamily="34" charset="0"/>
              <a:buChar char="•"/>
            </a:pPr>
            <a:endParaRPr lang="cs-CZ" b="1" dirty="0">
              <a:latin typeface="Verdana"/>
              <a:cs typeface="Verdana"/>
            </a:endParaRPr>
          </a:p>
          <a:p>
            <a:pPr>
              <a:buFont typeface="Arial" pitchFamily="34" charset="0"/>
              <a:buChar char="•"/>
            </a:pPr>
            <a:endParaRPr lang="cs-CZ" b="1" dirty="0">
              <a:latin typeface="Verdana"/>
              <a:cs typeface="Verdana"/>
            </a:endParaRPr>
          </a:p>
          <a:p>
            <a:pPr>
              <a:buFont typeface="Arial" pitchFamily="34" charset="0"/>
              <a:buChar char="•"/>
            </a:pPr>
            <a:endParaRPr lang="cs-CZ" b="1" dirty="0">
              <a:latin typeface="Verdana"/>
              <a:cs typeface="Verdana"/>
            </a:endParaRPr>
          </a:p>
          <a:p>
            <a:pPr>
              <a:buFont typeface="Arial" pitchFamily="34" charset="0"/>
              <a:buChar char="•"/>
            </a:pPr>
            <a:endParaRPr lang="cs-CZ" b="1" dirty="0">
              <a:latin typeface="Verdana"/>
              <a:cs typeface="Verdana"/>
            </a:endParaRPr>
          </a:p>
          <a:p>
            <a:pPr>
              <a:buFont typeface="Arial" pitchFamily="34" charset="0"/>
              <a:buChar char="•"/>
            </a:pPr>
            <a:endParaRPr lang="cs-CZ" b="1" dirty="0">
              <a:latin typeface="Verdana"/>
              <a:cs typeface="Verdana"/>
            </a:endParaRPr>
          </a:p>
          <a:p>
            <a:pPr>
              <a:buFont typeface="Arial" pitchFamily="34" charset="0"/>
              <a:buChar char="•"/>
            </a:pPr>
            <a:r>
              <a:rPr lang="cs-CZ" b="1" dirty="0">
                <a:latin typeface="Verdana"/>
                <a:cs typeface="Verdana"/>
              </a:rPr>
              <a:t> Zapojit zdravý rozum (složitost motorů)</a:t>
            </a:r>
          </a:p>
          <a:p>
            <a:endParaRPr lang="cs-CZ" b="1" dirty="0">
              <a:latin typeface="Verdana"/>
              <a:cs typeface="Verdana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90848" y="1860036"/>
            <a:ext cx="7215187" cy="405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Hydraulické filtry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Hlídání ucpání</a:t>
            </a:r>
          </a:p>
          <a:p>
            <a:r>
              <a:rPr lang="cs-CZ" dirty="0"/>
              <a:t>Pokud jsou ucpané NEPOUŽÍVAT</a:t>
            </a:r>
          </a:p>
          <a:p>
            <a:r>
              <a:rPr lang="cs-CZ" dirty="0"/>
              <a:t>Nečistoty do systému</a:t>
            </a:r>
          </a:p>
          <a:p>
            <a:r>
              <a:rPr lang="cs-CZ" dirty="0"/>
              <a:t>Poškození čerpadel</a:t>
            </a:r>
          </a:p>
        </p:txBody>
      </p:sp>
      <p:pic>
        <p:nvPicPr>
          <p:cNvPr id="2050" name="Picture 2" descr="C:\Users\matasek\Desktop\_8B3bIB3_IzLYfzlWp6QOszum2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4225403"/>
            <a:ext cx="2265040" cy="226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tasek\Desktop\mann-filter-wh980-3-filtr-hydraulickeho-prevodoveho-oleje-vhodny-pro-fiat-john-dee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4385815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tasek\Desktop\hydraulicky-filtr-27457-22802-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4248645"/>
            <a:ext cx="1375506" cy="221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034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A85DD6-6D3B-3B90-4D0A-99F84207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Dusíkové akumulátory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A3EA7CD-B584-8DEC-D698-EDE409732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63635"/>
            <a:ext cx="5755609" cy="418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69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812925" y="514301"/>
            <a:ext cx="6261100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27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4400" dirty="0">
                <a:solidFill>
                  <a:srgbClr val="000000"/>
                </a:solidFill>
                <a:latin typeface="Times New Roman" pitchFamily="16" charset="0"/>
              </a:rPr>
              <a:t> Postup zvládnutí stroje</a:t>
            </a: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812925" y="2351088"/>
            <a:ext cx="184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999897" y="1285924"/>
            <a:ext cx="8651875" cy="539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eaLnBrk="0" hangingPunct="0">
              <a:lnSpc>
                <a:spcPct val="50000"/>
              </a:lnSpc>
              <a:spcBef>
                <a:spcPts val="17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2800" b="1" baseline="-33000" dirty="0">
              <a:solidFill>
                <a:srgbClr val="DFFEDF"/>
              </a:solidFill>
            </a:endParaRPr>
          </a:p>
          <a:p>
            <a:pPr eaLnBrk="0" hangingPunct="0">
              <a:lnSpc>
                <a:spcPct val="50000"/>
              </a:lnSpc>
              <a:spcBef>
                <a:spcPts val="2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3200" b="1" baseline="-33000" dirty="0">
              <a:solidFill>
                <a:srgbClr val="DFFEDF"/>
              </a:solidFill>
            </a:endParaRPr>
          </a:p>
          <a:p>
            <a:pPr eaLnBrk="0" hangingPunct="0">
              <a:lnSpc>
                <a:spcPct val="50000"/>
              </a:lnSpc>
              <a:spcBef>
                <a:spcPts val="1750"/>
              </a:spcBef>
              <a:buClr>
                <a:srgbClr val="333399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800" b="1" dirty="0">
                <a:solidFill>
                  <a:srgbClr val="333399"/>
                </a:solidFill>
              </a:rPr>
              <a:t> </a:t>
            </a:r>
            <a:r>
              <a:rPr lang="cs-CZ" sz="2800" b="1" dirty="0"/>
              <a:t>	</a:t>
            </a:r>
            <a:r>
              <a:rPr lang="cs-CZ" sz="3200" b="1" dirty="0"/>
              <a:t>Seznámit se s návodem</a:t>
            </a:r>
            <a:r>
              <a:rPr lang="cs-CZ" sz="2800" b="1" dirty="0"/>
              <a:t> </a:t>
            </a:r>
            <a:br>
              <a:rPr lang="cs-CZ" sz="2800" b="1" dirty="0"/>
            </a:br>
            <a:br>
              <a:rPr lang="cs-CZ" sz="2800" b="1" dirty="0"/>
            </a:br>
            <a:r>
              <a:rPr lang="cs-CZ" sz="2800" b="1" dirty="0"/>
              <a:t> 	(vědět kde co najdu)</a:t>
            </a:r>
            <a:br>
              <a:rPr lang="cs-CZ" sz="2800" b="1" dirty="0"/>
            </a:br>
            <a:br>
              <a:rPr lang="cs-CZ" sz="2800" b="1" dirty="0"/>
            </a:br>
            <a:endParaRPr lang="cs-CZ" sz="2800" b="1" dirty="0"/>
          </a:p>
          <a:p>
            <a:pPr eaLnBrk="0" hangingPunct="0">
              <a:lnSpc>
                <a:spcPct val="50000"/>
              </a:lnSpc>
              <a:spcBef>
                <a:spcPts val="1750"/>
              </a:spcBef>
              <a:buClr>
                <a:srgbClr val="333399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800" dirty="0"/>
              <a:t> 	</a:t>
            </a:r>
            <a:r>
              <a:rPr lang="cs-CZ" sz="3200" b="1" dirty="0"/>
              <a:t>Odzkoušení a  „osahání“</a:t>
            </a:r>
            <a:br>
              <a:rPr lang="cs-CZ" sz="3200" b="1" dirty="0"/>
            </a:br>
            <a:br>
              <a:rPr lang="cs-CZ" sz="2800" b="1" dirty="0"/>
            </a:br>
            <a:r>
              <a:rPr lang="cs-CZ" sz="2800" b="1" dirty="0"/>
              <a:t> 	(vědět co od stroje chci a co stroj umožňuje)</a:t>
            </a:r>
          </a:p>
          <a:p>
            <a:pPr eaLnBrk="0" hangingPunct="0">
              <a:lnSpc>
                <a:spcPct val="50000"/>
              </a:lnSpc>
              <a:spcBef>
                <a:spcPts val="17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br>
              <a:rPr lang="cs-CZ" sz="2800" b="1" dirty="0"/>
            </a:br>
            <a:endParaRPr lang="cs-CZ" sz="2800" b="1" dirty="0"/>
          </a:p>
          <a:p>
            <a:pPr eaLnBrk="0" hangingPunct="0">
              <a:lnSpc>
                <a:spcPct val="50000"/>
              </a:lnSpc>
              <a:spcBef>
                <a:spcPts val="1750"/>
              </a:spcBef>
              <a:buClr>
                <a:srgbClr val="333399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800" b="1" dirty="0"/>
              <a:t> 	</a:t>
            </a:r>
            <a:r>
              <a:rPr lang="cs-CZ" sz="3200" b="1" dirty="0"/>
              <a:t>Obrátit se na svůj servis</a:t>
            </a:r>
            <a:br>
              <a:rPr lang="cs-CZ" sz="3200" b="1" dirty="0"/>
            </a:br>
            <a:r>
              <a:rPr lang="cs-CZ" sz="2800" b="1" dirty="0"/>
              <a:t> 	</a:t>
            </a:r>
            <a:br>
              <a:rPr lang="cs-CZ" sz="2800" b="1" dirty="0"/>
            </a:br>
            <a:r>
              <a:rPr lang="cs-CZ" sz="2800" b="1" dirty="0"/>
              <a:t> 	(není žádná hanba ani problém se svým</a:t>
            </a:r>
            <a:br>
              <a:rPr lang="cs-CZ" sz="2800" b="1" dirty="0"/>
            </a:br>
            <a:br>
              <a:rPr lang="cs-CZ" sz="2800" b="1" dirty="0"/>
            </a:br>
            <a:r>
              <a:rPr lang="cs-CZ" sz="2800" b="1" dirty="0"/>
              <a:t> 	servisem spolupracovat!!!)</a:t>
            </a:r>
          </a:p>
          <a:p>
            <a:pPr eaLnBrk="0" hangingPunct="0">
              <a:lnSpc>
                <a:spcPct val="50000"/>
              </a:lnSpc>
              <a:spcBef>
                <a:spcPts val="17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2800" b="1" dirty="0">
              <a:solidFill>
                <a:srgbClr val="333399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EB5B0-ACE7-872D-3508-40DAD6BB3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617D173-7795-100D-700F-1A5EE7295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5691"/>
            <a:ext cx="12192000" cy="580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500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046511B-CAD4-EDFA-58F9-4932F5451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666"/>
            <a:ext cx="12192000" cy="643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408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édium 3" title="John Deere 7R Tractors - EZ Ballast">
            <a:hlinkClick r:id="" action="ppaction://media"/>
            <a:extLst>
              <a:ext uri="{FF2B5EF4-FFF2-40B4-BE49-F238E27FC236}">
                <a16:creationId xmlns:a16="http://schemas.microsoft.com/office/drawing/2014/main" id="{494FC9C3-145D-1EBA-F80F-23E773E06A6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8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Brzdy</a:t>
            </a:r>
          </a:p>
        </p:txBody>
      </p:sp>
      <p:pic>
        <p:nvPicPr>
          <p:cNvPr id="2050" name="Picture 2" descr="C:\Users\matasek\Desktop\r2z014217_770x5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412776"/>
            <a:ext cx="8208912" cy="524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356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B8992D-44D8-B45B-4D6D-D725F3A5D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Nízký účinek brzd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89560BE-6EF5-4C6B-4983-A0F2967062CF}"/>
              </a:ext>
            </a:extLst>
          </p:cNvPr>
          <p:cNvSpPr txBox="1"/>
          <p:nvPr/>
        </p:nvSpPr>
        <p:spPr>
          <a:xfrm>
            <a:off x="838200" y="2185409"/>
            <a:ext cx="60960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b="1" i="0" dirty="0">
                <a:solidFill>
                  <a:srgbClr val="000000"/>
                </a:solidFill>
                <a:effectLst/>
                <a:latin typeface="JohnDeereSans"/>
              </a:rPr>
              <a:t>Stížnost nebo příznak:</a:t>
            </a:r>
          </a:p>
          <a:p>
            <a:pPr algn="l"/>
            <a:r>
              <a:rPr lang="cs-CZ" b="0" i="0" dirty="0">
                <a:solidFill>
                  <a:srgbClr val="333333"/>
                </a:solidFill>
                <a:effectLst/>
                <a:latin typeface="JohnDeereSans"/>
              </a:rPr>
              <a:t>Nedostatečný hydraulický brzdný tlak přívěsu.</a:t>
            </a:r>
          </a:p>
          <a:p>
            <a:pPr algn="l"/>
            <a:r>
              <a:rPr lang="cs-CZ" b="0" i="0" dirty="0">
                <a:solidFill>
                  <a:srgbClr val="333333"/>
                </a:solidFill>
                <a:effectLst/>
                <a:latin typeface="JohnDeereSans"/>
              </a:rPr>
              <a:t>Zákazník nespokojen s brzděním přívěsu ve srovnání s předchozími tahači.</a:t>
            </a:r>
          </a:p>
          <a:p>
            <a:pPr algn="l"/>
            <a:r>
              <a:rPr lang="cs-CZ" b="1" i="0" dirty="0">
                <a:solidFill>
                  <a:srgbClr val="000000"/>
                </a:solidFill>
                <a:effectLst/>
                <a:latin typeface="JohnDeereSans"/>
              </a:rPr>
              <a:t>Problém nebo situace:</a:t>
            </a:r>
          </a:p>
          <a:p>
            <a:pPr algn="l"/>
            <a:r>
              <a:rPr lang="cs-CZ" b="0" i="0" dirty="0">
                <a:solidFill>
                  <a:srgbClr val="333333"/>
                </a:solidFill>
                <a:effectLst/>
                <a:latin typeface="JohnDeereSans"/>
              </a:rPr>
              <a:t>Začátek MY17.5, 7R (94000- ) / 8R (120000-) hydraulické brzdy přívěsu změněny.</a:t>
            </a:r>
          </a:p>
          <a:p>
            <a:pPr algn="l"/>
            <a:r>
              <a:rPr lang="cs-CZ" b="0" i="0" dirty="0">
                <a:solidFill>
                  <a:srgbClr val="333333"/>
                </a:solidFill>
                <a:effectLst/>
                <a:latin typeface="JohnDeereSans"/>
              </a:rPr>
              <a:t>Za účelem splnění směrnice EU 167/2013 (mateřské nařízení) byly provedeny následující změny:</a:t>
            </a:r>
          </a:p>
          <a:p>
            <a:pPr algn="l">
              <a:buFont typeface="+mj-lt"/>
              <a:buAutoNum type="arabicPeriod"/>
            </a:pPr>
            <a:r>
              <a:rPr lang="cs-CZ" b="0" i="0" dirty="0">
                <a:solidFill>
                  <a:srgbClr val="333333"/>
                </a:solidFill>
                <a:effectLst/>
                <a:latin typeface="JohnDeereSans"/>
              </a:rPr>
              <a:t>Dvouřadá hydraulická brzda přívěsu</a:t>
            </a:r>
          </a:p>
          <a:p>
            <a:pPr algn="l">
              <a:buFont typeface="+mj-lt"/>
              <a:buAutoNum type="arabicPeriod"/>
            </a:pPr>
            <a:r>
              <a:rPr lang="cs-CZ" b="0" i="0" dirty="0">
                <a:solidFill>
                  <a:srgbClr val="333333"/>
                </a:solidFill>
                <a:effectLst/>
                <a:latin typeface="JohnDeereSans"/>
              </a:rPr>
              <a:t>Funkce detekce netěsností pro detekci netěsností na žluté (kontrolní) lince</a:t>
            </a:r>
          </a:p>
          <a:p>
            <a:pPr algn="l">
              <a:buFont typeface="+mj-lt"/>
              <a:buAutoNum type="arabicPeriod"/>
            </a:pPr>
            <a:r>
              <a:rPr lang="cs-CZ" b="0" i="0" dirty="0">
                <a:solidFill>
                  <a:srgbClr val="333333"/>
                </a:solidFill>
                <a:effectLst/>
                <a:latin typeface="JohnDeereSans"/>
              </a:rPr>
              <a:t>Udržujte brzdný zisk podle směrnice EU 167/2013</a:t>
            </a:r>
          </a:p>
        </p:txBody>
      </p:sp>
    </p:spTree>
    <p:extLst>
      <p:ext uri="{BB962C8B-B14F-4D97-AF65-F5344CB8AC3E}">
        <p14:creationId xmlns:p14="http://schemas.microsoft.com/office/powerpoint/2010/main" val="4246905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Čistota</a:t>
            </a:r>
          </a:p>
        </p:txBody>
      </p:sp>
      <p:pic>
        <p:nvPicPr>
          <p:cNvPr id="3074" name="Picture 2" descr="C:\Users\matasek\Desktop\20190121_1323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12776"/>
            <a:ext cx="6858000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7061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Hmotnosti přívěsů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 Jumbo </a:t>
            </a:r>
            <a:r>
              <a:rPr lang="cs-CZ" dirty="0" err="1"/>
              <a:t>combiline</a:t>
            </a:r>
            <a:r>
              <a:rPr lang="cs-CZ" dirty="0"/>
              <a:t> až 31000kg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 err="1"/>
              <a:t>Fliegl</a:t>
            </a:r>
            <a:r>
              <a:rPr lang="cs-CZ" dirty="0"/>
              <a:t> cisterna až 39200kg</a:t>
            </a:r>
          </a:p>
        </p:txBody>
      </p:sp>
      <p:pic>
        <p:nvPicPr>
          <p:cNvPr id="5122" name="Picture 2" descr="C:\Users\matasek\Desktop\JUMBO_7210_D_combiline_breite_Pick-up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7" y="1628800"/>
            <a:ext cx="2682779" cy="201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atasek\Desktop\TFW27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7" y="4149080"/>
            <a:ext cx="2682779" cy="203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4656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Závěsné zařízení-přívěsy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Kontrola hadic a přípojek</a:t>
            </a:r>
          </a:p>
          <a:p>
            <a:r>
              <a:rPr lang="cs-CZ" dirty="0"/>
              <a:t>Kontrola těsnosti</a:t>
            </a:r>
          </a:p>
          <a:p>
            <a:r>
              <a:rPr lang="cs-CZ" dirty="0"/>
              <a:t>Kontrola brzdových klíčů</a:t>
            </a:r>
          </a:p>
          <a:p>
            <a:r>
              <a:rPr lang="cs-CZ" dirty="0"/>
              <a:t>Kontrola obložení</a:t>
            </a:r>
          </a:p>
          <a:p>
            <a:r>
              <a:rPr lang="cs-CZ" dirty="0"/>
              <a:t>Kontrola </a:t>
            </a:r>
            <a:r>
              <a:rPr lang="cs-CZ" dirty="0" err="1"/>
              <a:t>zátěžáků</a:t>
            </a:r>
            <a:endParaRPr lang="cs-CZ" dirty="0"/>
          </a:p>
        </p:txBody>
      </p:sp>
      <p:pic>
        <p:nvPicPr>
          <p:cNvPr id="4099" name="Picture 3" descr="C:\Users\matasek\Desktop\abs_trailer_socket_12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7" y="3789041"/>
            <a:ext cx="1973179" cy="264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578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Power</a:t>
            </a:r>
            <a:r>
              <a:rPr lang="cs-CZ" dirty="0"/>
              <a:t> </a:t>
            </a:r>
            <a:r>
              <a:rPr lang="cs-CZ" dirty="0" err="1"/>
              <a:t>beyond</a:t>
            </a:r>
            <a:endParaRPr lang="cs-CZ" dirty="0"/>
          </a:p>
        </p:txBody>
      </p:sp>
      <p:pic>
        <p:nvPicPr>
          <p:cNvPr id="1027" name="Picture 3" descr="C:\Users\matasek\Desktop\aux_hyd_coupler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1556792"/>
            <a:ext cx="3914491" cy="359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dlrdoc.deere.com/sales/salesmanual/images/NT/en/tractors/functional_areas/r2z018158_770x5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1556792"/>
            <a:ext cx="4032448" cy="332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5938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1919288" y="547689"/>
            <a:ext cx="8229600" cy="5610225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5400" b="1" dirty="0"/>
              <a:t>Neprovádět jakékoliv zásahy do elektroinstalace tra</a:t>
            </a:r>
            <a:r>
              <a:rPr lang="cs-CZ" sz="5400" dirty="0"/>
              <a:t>ktoru</a:t>
            </a:r>
            <a:br>
              <a:rPr lang="cs-CZ" sz="5400" dirty="0"/>
            </a:br>
            <a:br>
              <a:rPr lang="cs-CZ" sz="4000" dirty="0"/>
            </a:br>
            <a:r>
              <a:rPr lang="cs-CZ" sz="4000" dirty="0"/>
              <a:t>přídavná světla</a:t>
            </a:r>
            <a:br>
              <a:rPr lang="cs-CZ" sz="4000" dirty="0"/>
            </a:br>
            <a:r>
              <a:rPr lang="cs-CZ" sz="4000" dirty="0"/>
              <a:t>radiostanice</a:t>
            </a:r>
            <a:br>
              <a:rPr lang="cs-CZ" sz="4000" dirty="0"/>
            </a:br>
            <a:r>
              <a:rPr lang="cs-CZ" sz="4000" dirty="0"/>
              <a:t>klaksony</a:t>
            </a:r>
            <a:br>
              <a:rPr lang="cs-CZ" sz="4000" dirty="0"/>
            </a:br>
            <a:r>
              <a:rPr lang="cs-CZ" sz="4000" dirty="0"/>
              <a:t>barevné hudby</a:t>
            </a:r>
            <a:br>
              <a:rPr lang="cs-CZ" sz="4000" dirty="0"/>
            </a:br>
            <a:r>
              <a:rPr lang="cs-CZ" sz="4000" dirty="0"/>
              <a:t>apod.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b="1" dirty="0"/>
              <a:t>Výška chladící kapaliny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628775"/>
            <a:ext cx="6224588" cy="466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6668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419EB4-EBB6-B5D8-BA7F-30A8F1A4E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Software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3A6873-B9CE-BEED-8628-D7AA296D4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Pozor na dálkové přeprogramování</a:t>
            </a:r>
          </a:p>
          <a:p>
            <a:r>
              <a:rPr lang="cs-CZ" dirty="0"/>
              <a:t>Provádět pouze se zapnutým zapalováním</a:t>
            </a:r>
          </a:p>
          <a:p>
            <a:r>
              <a:rPr lang="cs-CZ" dirty="0"/>
              <a:t>Stroj už nemusí odjet</a:t>
            </a:r>
          </a:p>
          <a:p>
            <a:r>
              <a:rPr lang="cs-CZ" dirty="0"/>
              <a:t>Provádět pouze když je dostatek času</a:t>
            </a:r>
          </a:p>
          <a:p>
            <a:r>
              <a:rPr lang="cs-CZ" dirty="0"/>
              <a:t>Pokud si nejste jisti, zavolejte</a:t>
            </a:r>
          </a:p>
          <a:p>
            <a:r>
              <a:rPr lang="cs-CZ" dirty="0"/>
              <a:t>Pokud je motor </a:t>
            </a:r>
            <a:r>
              <a:rPr lang="cs-CZ" dirty="0" err="1"/>
              <a:t>načipován</a:t>
            </a:r>
            <a:r>
              <a:rPr lang="cs-CZ" dirty="0"/>
              <a:t> NEPROVÁDĚT!</a:t>
            </a:r>
          </a:p>
        </p:txBody>
      </p:sp>
    </p:spTree>
    <p:extLst>
      <p:ext uri="{BB962C8B-B14F-4D97-AF65-F5344CB8AC3E}">
        <p14:creationId xmlns:p14="http://schemas.microsoft.com/office/powerpoint/2010/main" val="8497791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Zásuvky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C:\Users\matasek\Desktop\Bez názv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1628800"/>
            <a:ext cx="364987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tasek\Desktop\Zásuv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3668467"/>
            <a:ext cx="2591237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tasek\Desktop\Zásuvk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782" y="1632618"/>
            <a:ext cx="1945267" cy="444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7333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0" y="5715000"/>
            <a:ext cx="8229600" cy="1143000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>
                <a:solidFill>
                  <a:srgbClr val="FFFFFF"/>
                </a:solidFill>
              </a:rPr>
              <a:t>Pozor na pojistky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Zástupný symbol pro obsah 2"/>
          <p:cNvSpPr>
            <a:spLocks noGrp="1"/>
          </p:cNvSpPr>
          <p:nvPr>
            <p:ph idx="4294967295"/>
          </p:nvPr>
        </p:nvSpPr>
        <p:spPr>
          <a:xfrm>
            <a:off x="1992313" y="1628776"/>
            <a:ext cx="8229600" cy="43211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cs-CZ" u="sng">
                <a:latin typeface="Arial" charset="0"/>
              </a:rPr>
              <a:t>Huštění</a:t>
            </a:r>
          </a:p>
          <a:p>
            <a:pPr algn="ctr" eaLnBrk="1" hangingPunct="1">
              <a:buFont typeface="Arial" charset="0"/>
              <a:buNone/>
            </a:pPr>
            <a:r>
              <a:rPr lang="cs-CZ">
                <a:latin typeface="Arial" charset="0"/>
              </a:rPr>
              <a:t>Každá pneu – své hustící tabulky</a:t>
            </a:r>
          </a:p>
        </p:txBody>
      </p:sp>
      <p:sp>
        <p:nvSpPr>
          <p:cNvPr id="16389" name="TextovéPole 11"/>
          <p:cNvSpPr txBox="1">
            <a:spLocks noChangeArrowheads="1"/>
          </p:cNvSpPr>
          <p:nvPr/>
        </p:nvSpPr>
        <p:spPr bwMode="auto">
          <a:xfrm>
            <a:off x="1448594" y="590874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4400" b="1" dirty="0"/>
              <a:t>AGRO PNEU</a:t>
            </a:r>
          </a:p>
        </p:txBody>
      </p:sp>
      <p:graphicFrame>
        <p:nvGraphicFramePr>
          <p:cNvPr id="17507" name="Group 1123"/>
          <p:cNvGraphicFramePr>
            <a:graphicFrameLocks noGrp="1"/>
          </p:cNvGraphicFramePr>
          <p:nvPr/>
        </p:nvGraphicFramePr>
        <p:xfrm>
          <a:off x="1524000" y="3068639"/>
          <a:ext cx="8993188" cy="2739073"/>
        </p:xfrm>
        <a:graphic>
          <a:graphicData uri="http://schemas.openxmlformats.org/drawingml/2006/table">
            <a:tbl>
              <a:tblPr/>
              <a:tblGrid>
                <a:gridCol w="460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4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02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35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35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35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35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635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635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635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635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635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6037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4206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SW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OD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SLR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RC 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Approved rim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Number of lug pairs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Permissible rims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1,6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1,8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2,0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2,2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2,4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2,6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2,8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3,0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3,2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263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340/85R24  136A8 136B  Performer 85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2145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2250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2345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2440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2525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2625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2725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2820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2915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675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355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1195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538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3609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W12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W11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1830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1920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2080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2155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2240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2325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2410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2490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26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1765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1850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1930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2005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2075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2160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2245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2325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2400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6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1650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1730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1805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1875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1940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2095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2170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2240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1650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1730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1805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1875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1940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2095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2170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2240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sah 2"/>
          <p:cNvSpPr>
            <a:spLocks noGrp="1"/>
          </p:cNvSpPr>
          <p:nvPr>
            <p:ph idx="4294967295"/>
          </p:nvPr>
        </p:nvSpPr>
        <p:spPr>
          <a:xfrm>
            <a:off x="1992313" y="1628776"/>
            <a:ext cx="8229600" cy="43211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cs-CZ" u="sng">
                <a:latin typeface="Arial" charset="0"/>
              </a:rPr>
              <a:t>Huštění</a:t>
            </a:r>
          </a:p>
          <a:p>
            <a:pPr algn="ctr" eaLnBrk="1" hangingPunct="1">
              <a:buFont typeface="Arial" charset="0"/>
              <a:buNone/>
            </a:pPr>
            <a:endParaRPr lang="cs-CZ">
              <a:latin typeface="Arial" charset="0"/>
            </a:endParaRPr>
          </a:p>
        </p:txBody>
      </p:sp>
      <p:sp>
        <p:nvSpPr>
          <p:cNvPr id="20492" name="TextovéPole 11"/>
          <p:cNvSpPr txBox="1">
            <a:spLocks noChangeArrowheads="1"/>
          </p:cNvSpPr>
          <p:nvPr/>
        </p:nvSpPr>
        <p:spPr bwMode="auto">
          <a:xfrm>
            <a:off x="1409700" y="333873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4400" b="1" dirty="0"/>
              <a:t>AGRO PNEU</a:t>
            </a:r>
          </a:p>
        </p:txBody>
      </p:sp>
      <p:pic>
        <p:nvPicPr>
          <p:cNvPr id="20636" name="Picture 1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1700214"/>
            <a:ext cx="2362200" cy="2592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637" name="Rectangle 157"/>
          <p:cNvSpPr>
            <a:spLocks noChangeArrowheads="1"/>
          </p:cNvSpPr>
          <p:nvPr/>
        </p:nvSpPr>
        <p:spPr bwMode="auto">
          <a:xfrm>
            <a:off x="2135188" y="4437064"/>
            <a:ext cx="78486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/>
              <a:t>Nemá nic společného s </a:t>
            </a:r>
            <a:r>
              <a:rPr lang="cs-CZ" b="1" u="sng"/>
              <a:t>provozním tlakem</a:t>
            </a:r>
            <a:r>
              <a:rPr lang="cs-CZ"/>
              <a:t> !!!</a:t>
            </a:r>
          </a:p>
          <a:p>
            <a:r>
              <a:rPr lang="cs-CZ"/>
              <a:t>Maximální </a:t>
            </a:r>
            <a:r>
              <a:rPr lang="cs-CZ" b="1" u="sng"/>
              <a:t>montážní tlak</a:t>
            </a:r>
            <a:r>
              <a:rPr lang="cs-CZ"/>
              <a:t>, při kterém musí pneumatika dosednout do patek ráfku !!!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60F876F-FC02-6704-9889-FC70937D2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65" y="485364"/>
            <a:ext cx="11965070" cy="588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29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C4E705-902C-C8A5-B1A7-ED5A2F2E6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5000" b="1" dirty="0" err="1"/>
              <a:t>Precision</a:t>
            </a:r>
            <a:r>
              <a:rPr lang="cs-CZ" sz="5000" b="1" dirty="0"/>
              <a:t> </a:t>
            </a:r>
            <a:r>
              <a:rPr lang="cs-CZ" sz="5000" b="1" dirty="0" err="1"/>
              <a:t>farming</a:t>
            </a:r>
            <a:r>
              <a:rPr lang="cs-CZ" sz="5000" b="1" dirty="0"/>
              <a:t>     Precizní zemědělství</a:t>
            </a:r>
            <a:endParaRPr lang="en-US" sz="50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23229B-0342-485E-1DE6-5CB12B663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4000" dirty="0"/>
          </a:p>
          <a:p>
            <a:r>
              <a:rPr lang="cs-CZ" sz="4000" dirty="0"/>
              <a:t>Variabilní aplikace hnojiv </a:t>
            </a:r>
          </a:p>
          <a:p>
            <a:r>
              <a:rPr lang="cs-CZ" sz="4000" dirty="0"/>
              <a:t>Variabilní aplikace pesticidů</a:t>
            </a:r>
          </a:p>
          <a:p>
            <a:r>
              <a:rPr lang="cs-CZ" sz="4000" dirty="0"/>
              <a:t>Variabilní setí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8727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6A531D-D5C7-D573-A965-032F863CB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Precizní zemědělství</a:t>
            </a:r>
            <a:endParaRPr lang="en-US" dirty="0"/>
          </a:p>
        </p:txBody>
      </p:sp>
      <p:pic>
        <p:nvPicPr>
          <p:cNvPr id="4" name="Picture 10" descr="M2W 2100 studio">
            <a:extLst>
              <a:ext uri="{FF2B5EF4-FFF2-40B4-BE49-F238E27FC236}">
                <a16:creationId xmlns:a16="http://schemas.microsoft.com/office/drawing/2014/main" id="{A542987D-5396-0048-B9FC-FC13278F54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246" t="10553" r="11823" b="6030"/>
          <a:stretch>
            <a:fillRect/>
          </a:stretch>
        </p:blipFill>
        <p:spPr bwMode="auto">
          <a:xfrm>
            <a:off x="7779069" y="2231185"/>
            <a:ext cx="2047109" cy="1071338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93A9278-70E4-FD8B-1AF6-CD44B1CE2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2213040" cy="165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DF925E2-A536-4E67-63C6-E305ADB26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" y="3454006"/>
            <a:ext cx="2411760" cy="1870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CD90AF-6283-5A6E-CE56-8CF0B7328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072" y="2101171"/>
            <a:ext cx="961216" cy="1331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5AB0AAE-E8A3-97E2-B60D-1651C98C4B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87" y="5740494"/>
            <a:ext cx="761905" cy="752381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FFD4F28F-F423-4A2D-694E-3D9833E3A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572" y="3980633"/>
            <a:ext cx="1944216" cy="1394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F0E6D193-09AC-5B67-153C-A396AA0AA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339" y="3843020"/>
            <a:ext cx="3020568" cy="226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1035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41C85-AB78-C753-7A65-02F6F5AD4E78}"/>
              </a:ext>
            </a:extLst>
          </p:cNvPr>
          <p:cNvSpPr txBox="1">
            <a:spLocks/>
          </p:cNvSpPr>
          <p:nvPr/>
        </p:nvSpPr>
        <p:spPr>
          <a:xfrm>
            <a:off x="838200" y="1773922"/>
            <a:ext cx="9504165" cy="47977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cs-CZ" sz="1400" b="1" dirty="0"/>
              <a:t>Dostupné signály</a:t>
            </a:r>
            <a:r>
              <a:rPr lang="en-US" sz="1400" b="1" dirty="0"/>
              <a:t>:</a:t>
            </a:r>
          </a:p>
          <a:p>
            <a:pPr marL="0"/>
            <a:endParaRPr lang="en-US" sz="1400" b="1" dirty="0"/>
          </a:p>
          <a:p>
            <a:pPr marL="0"/>
            <a:endParaRPr lang="en-US" sz="1400" b="1" dirty="0"/>
          </a:p>
          <a:p>
            <a:pPr marL="0"/>
            <a:endParaRPr lang="en-US" sz="1400" b="1" dirty="0"/>
          </a:p>
          <a:p>
            <a:pPr marL="0"/>
            <a:endParaRPr lang="en-US" sz="1400" b="1" dirty="0"/>
          </a:p>
          <a:p>
            <a:pPr marL="0"/>
            <a:endParaRPr lang="en-US" sz="1400" b="1" dirty="0"/>
          </a:p>
          <a:p>
            <a:pPr marL="0"/>
            <a:r>
              <a:rPr lang="en-US" sz="1400" b="1" dirty="0"/>
              <a:t>SF3 sign</a:t>
            </a:r>
            <a:r>
              <a:rPr lang="cs-CZ" sz="1400" b="1" dirty="0"/>
              <a:t>á</a:t>
            </a:r>
            <a:r>
              <a:rPr lang="en-US" sz="1400" b="1" dirty="0"/>
              <a:t>l:</a:t>
            </a:r>
          </a:p>
          <a:p>
            <a:pPr marL="0"/>
            <a:r>
              <a:rPr lang="cs-CZ" sz="1400" dirty="0"/>
              <a:t>Nyní </a:t>
            </a:r>
            <a:r>
              <a:rPr lang="en-US" sz="1400" dirty="0"/>
              <a:t>3 cm </a:t>
            </a:r>
            <a:r>
              <a:rPr lang="en-US" sz="1400" dirty="0">
                <a:sym typeface="Wingdings" pitchFamily="2" charset="2"/>
              </a:rPr>
              <a:t> </a:t>
            </a:r>
            <a:r>
              <a:rPr lang="cs-CZ" sz="1400" dirty="0">
                <a:sym typeface="Wingdings" pitchFamily="2" charset="2"/>
              </a:rPr>
              <a:t>nová přesnost</a:t>
            </a:r>
            <a:endParaRPr lang="en-US" sz="1400" dirty="0"/>
          </a:p>
          <a:p>
            <a:pPr marL="0"/>
            <a:r>
              <a:rPr lang="cs-CZ" sz="1400" dirty="0"/>
              <a:t>Pod </a:t>
            </a:r>
            <a:r>
              <a:rPr lang="en-US" sz="1400" dirty="0"/>
              <a:t>30 </a:t>
            </a:r>
            <a:r>
              <a:rPr lang="cs-CZ" sz="1400" dirty="0"/>
              <a:t>minut načítaní plného signálu </a:t>
            </a:r>
            <a:r>
              <a:rPr lang="en-US" sz="1400" dirty="0"/>
              <a:t>(</a:t>
            </a:r>
            <a:r>
              <a:rPr lang="cs-CZ" sz="1400" dirty="0"/>
              <a:t>o </a:t>
            </a:r>
            <a:r>
              <a:rPr lang="en-US" sz="1400" dirty="0"/>
              <a:t>66</a:t>
            </a:r>
            <a:r>
              <a:rPr lang="cs-CZ" sz="1400" dirty="0"/>
              <a:t> </a:t>
            </a:r>
            <a:r>
              <a:rPr lang="en-US" sz="1400" dirty="0"/>
              <a:t>% </a:t>
            </a:r>
            <a:r>
              <a:rPr lang="cs-CZ" sz="1400" dirty="0"/>
              <a:t>rychleji než </a:t>
            </a:r>
            <a:r>
              <a:rPr lang="en-US" sz="1400" dirty="0"/>
              <a:t>SF3000) </a:t>
            </a:r>
            <a:r>
              <a:rPr lang="en-US" sz="1400" dirty="0">
                <a:sym typeface="Wingdings" pitchFamily="2" charset="2"/>
              </a:rPr>
              <a:t> </a:t>
            </a:r>
            <a:r>
              <a:rPr lang="cs-CZ" sz="1400" dirty="0">
                <a:sym typeface="Wingdings" pitchFamily="2" charset="2"/>
              </a:rPr>
              <a:t>rychlejší ranní start</a:t>
            </a:r>
            <a:endParaRPr lang="en-US" sz="1400" dirty="0">
              <a:sym typeface="Wingdings" pitchFamily="2" charset="2"/>
            </a:endParaRPr>
          </a:p>
          <a:p>
            <a:pPr marL="0"/>
            <a:r>
              <a:rPr lang="cs-CZ" sz="1400" dirty="0">
                <a:sym typeface="Wingdings" pitchFamily="2" charset="2"/>
              </a:rPr>
              <a:t>Sezonní opakování</a:t>
            </a:r>
            <a:r>
              <a:rPr lang="en-US" sz="1400" dirty="0">
                <a:sym typeface="Wingdings" pitchFamily="2" charset="2"/>
              </a:rPr>
              <a:t> </a:t>
            </a:r>
            <a:r>
              <a:rPr lang="cs-CZ" sz="2400" dirty="0">
                <a:sym typeface="Wingdings" pitchFamily="2" charset="2"/>
              </a:rPr>
              <a:t>celou sezonu zůstávají hranice a linie</a:t>
            </a:r>
            <a:r>
              <a:rPr lang="en-US" sz="2400" dirty="0">
                <a:sym typeface="Wingdings" pitchFamily="2" charset="2"/>
              </a:rPr>
              <a:t> </a:t>
            </a:r>
            <a:endParaRPr lang="en-US" sz="2400" dirty="0"/>
          </a:p>
          <a:p>
            <a:pPr marL="0"/>
            <a:endParaRPr lang="en-US" sz="1400" b="1" dirty="0"/>
          </a:p>
          <a:p>
            <a:pPr marL="0"/>
            <a:r>
              <a:rPr lang="en-US" sz="1400" b="1" dirty="0" err="1"/>
              <a:t>StarFire</a:t>
            </a:r>
            <a:r>
              <a:rPr lang="en-US" sz="1400" b="1" dirty="0"/>
              <a:t> </a:t>
            </a:r>
            <a:r>
              <a:rPr lang="cs-CZ" sz="1400" b="1" dirty="0"/>
              <a:t>6000</a:t>
            </a:r>
            <a:r>
              <a:rPr lang="en-US" sz="1400" b="1" dirty="0"/>
              <a:t>:</a:t>
            </a:r>
          </a:p>
          <a:p>
            <a:pPr marL="0"/>
            <a:r>
              <a:rPr lang="cs-CZ" sz="1400" dirty="0"/>
              <a:t>Lepší dostupnost signálu díky třem satelitům</a:t>
            </a:r>
            <a:endParaRPr lang="en-US" sz="1400" dirty="0"/>
          </a:p>
          <a:p>
            <a:pPr marL="0"/>
            <a:r>
              <a:rPr lang="en-US" sz="1400" dirty="0"/>
              <a:t>Data logger </a:t>
            </a:r>
            <a:r>
              <a:rPr lang="cs-CZ" sz="1400" dirty="0"/>
              <a:t>integrován v přijímači</a:t>
            </a:r>
            <a:endParaRPr lang="en-US" sz="1400" dirty="0"/>
          </a:p>
          <a:p>
            <a:pPr marL="0"/>
            <a:r>
              <a:rPr lang="en-US" sz="1400" dirty="0" err="1"/>
              <a:t>Softwar</a:t>
            </a:r>
            <a:r>
              <a:rPr lang="cs-CZ" sz="1400" dirty="0" err="1"/>
              <a:t>eová</a:t>
            </a:r>
            <a:r>
              <a:rPr lang="en-US" sz="1400" dirty="0"/>
              <a:t> </a:t>
            </a:r>
            <a:r>
              <a:rPr lang="cs-CZ" sz="1400" dirty="0"/>
              <a:t>aktualizace za dobu kolem dvou minut, oproti cca půl hodině na SF3000</a:t>
            </a:r>
            <a:endParaRPr lang="en-US" sz="1400" dirty="0"/>
          </a:p>
          <a:p>
            <a:pPr marL="0"/>
            <a:endParaRPr lang="en-US" sz="1400" b="1" dirty="0"/>
          </a:p>
          <a:p>
            <a:pPr marL="0"/>
            <a:endParaRPr lang="en-US" sz="1400" b="1" dirty="0"/>
          </a:p>
          <a:p>
            <a:pPr marL="0"/>
            <a:endParaRPr lang="en-US" sz="140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30543A-F60E-B3D1-52C0-1709A03B1A89}"/>
              </a:ext>
            </a:extLst>
          </p:cNvPr>
          <p:cNvSpPr/>
          <p:nvPr/>
        </p:nvSpPr>
        <p:spPr>
          <a:xfrm>
            <a:off x="838200" y="2191411"/>
            <a:ext cx="4230007" cy="270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dirty="0"/>
              <a:t>SF1	15</a:t>
            </a:r>
            <a:r>
              <a:rPr lang="cs-CZ" sz="1200" dirty="0"/>
              <a:t> </a:t>
            </a:r>
            <a:r>
              <a:rPr lang="es-ES" sz="1200" dirty="0"/>
              <a:t>cm</a:t>
            </a:r>
            <a:endParaRPr lang="de-DE" sz="1200" dirty="0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7B2F80A6-3B5D-16BE-E168-57B68B425926}"/>
              </a:ext>
            </a:extLst>
          </p:cNvPr>
          <p:cNvSpPr/>
          <p:nvPr/>
        </p:nvSpPr>
        <p:spPr>
          <a:xfrm>
            <a:off x="838200" y="2572687"/>
            <a:ext cx="1995287" cy="270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dirty="0"/>
              <a:t>SF3	3</a:t>
            </a:r>
            <a:r>
              <a:rPr lang="cs-CZ" sz="1200" dirty="0"/>
              <a:t> </a:t>
            </a:r>
            <a:r>
              <a:rPr lang="es-ES" sz="1200" dirty="0"/>
              <a:t>cm</a:t>
            </a:r>
            <a:endParaRPr lang="de-DE" sz="1200" dirty="0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22F46165-A662-0DC1-6505-F84B088EE408}"/>
              </a:ext>
            </a:extLst>
          </p:cNvPr>
          <p:cNvSpPr/>
          <p:nvPr/>
        </p:nvSpPr>
        <p:spPr>
          <a:xfrm>
            <a:off x="838200" y="2980540"/>
            <a:ext cx="1654459" cy="270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dirty="0"/>
              <a:t>RTK        2,5 cm</a:t>
            </a:r>
            <a:endParaRPr lang="de-DE" sz="1200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073016CF-E7DE-924A-2A28-68F1B150A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/>
              <a:t>Přijímače</a:t>
            </a:r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5E837C3-1A7A-D17A-E056-8489E0CBB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325" y="549073"/>
            <a:ext cx="2213040" cy="165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8010987F-8936-9E75-D18B-EEDFF76A72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209278" cy="320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8052AC2-F328-2E48-1C6C-EF0B61C24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89" y="2804864"/>
            <a:ext cx="3360711" cy="27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03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1137B3-12AA-48C4-8513-C03B61D80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GS 3       vs.      GS 4</a:t>
            </a:r>
            <a:endParaRPr lang="en-US" b="1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E9EE107-018B-B9CA-6046-F7D60F5E2C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2630</a:t>
            </a:r>
            <a:endParaRPr lang="en-US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D07E6B-0438-0CFC-9443-3C7248661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2014" y="3821113"/>
            <a:ext cx="5157787" cy="3684588"/>
          </a:xfrm>
        </p:spPr>
        <p:txBody>
          <a:bodyPr/>
          <a:lstStyle/>
          <a:p>
            <a:r>
              <a:rPr lang="cs-CZ" dirty="0"/>
              <a:t>SC pouze 16 sekcí</a:t>
            </a:r>
          </a:p>
          <a:p>
            <a:r>
              <a:rPr lang="cs-CZ" dirty="0"/>
              <a:t>Paměť 800MB</a:t>
            </a:r>
          </a:p>
          <a:p>
            <a:r>
              <a:rPr lang="cs-CZ" dirty="0" err="1"/>
              <a:t>Harvest</a:t>
            </a:r>
            <a:r>
              <a:rPr lang="cs-CZ" dirty="0"/>
              <a:t> </a:t>
            </a:r>
            <a:r>
              <a:rPr lang="cs-CZ" dirty="0" err="1"/>
              <a:t>lab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536F465-3A50-EB71-FCB8-6F0F7AEB9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4600</a:t>
            </a:r>
            <a:endParaRPr lang="en-US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7BFA3A1-3CCA-D4F5-2044-08B6E1697D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4344" y="3821113"/>
            <a:ext cx="5183188" cy="3684588"/>
          </a:xfrm>
        </p:spPr>
        <p:txBody>
          <a:bodyPr/>
          <a:lstStyle/>
          <a:p>
            <a:r>
              <a:rPr lang="cs-CZ" dirty="0"/>
              <a:t>SC až 256 sekcí</a:t>
            </a:r>
          </a:p>
          <a:p>
            <a:r>
              <a:rPr lang="cs-CZ" dirty="0"/>
              <a:t>32GB</a:t>
            </a:r>
          </a:p>
          <a:p>
            <a:r>
              <a:rPr lang="cs-CZ" dirty="0"/>
              <a:t>Otáčení na souvrati</a:t>
            </a:r>
          </a:p>
          <a:p>
            <a:r>
              <a:rPr lang="cs-CZ" dirty="0"/>
              <a:t>Možnost rozšíření</a:t>
            </a:r>
          </a:p>
          <a:p>
            <a:r>
              <a:rPr lang="cs-CZ" dirty="0"/>
              <a:t>Pasivní navádění</a:t>
            </a:r>
          </a:p>
          <a:p>
            <a:endParaRPr lang="en-US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31D5F08A-300B-6C85-963D-401E82702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557" y="1737741"/>
            <a:ext cx="2411760" cy="1870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16494A88-005E-BA21-A890-747A162BB1D8}"/>
              </a:ext>
            </a:extLst>
          </p:cNvPr>
          <p:cNvGrpSpPr/>
          <p:nvPr/>
        </p:nvGrpSpPr>
        <p:grpSpPr>
          <a:xfrm>
            <a:off x="7258176" y="1666402"/>
            <a:ext cx="2547892" cy="1942108"/>
            <a:chOff x="0" y="1796903"/>
            <a:chExt cx="4572001" cy="3232298"/>
          </a:xfrm>
        </p:grpSpPr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4E696774-2050-7734-88B4-63F905137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96903"/>
              <a:ext cx="4572001" cy="3232298"/>
            </a:xfrm>
            <a:prstGeom prst="rect">
              <a:avLst/>
            </a:prstGeom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AACDDA95-253C-9890-E396-8554ACCF5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256" y="2001839"/>
              <a:ext cx="3130883" cy="3027362"/>
            </a:xfrm>
            <a:prstGeom prst="rect">
              <a:avLst/>
            </a:prstGeom>
            <a:ln>
              <a:noFill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95883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b="1" dirty="0"/>
              <a:t>Výška motorového oleje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idx="1"/>
          </p:nvPr>
        </p:nvSpPr>
        <p:spPr>
          <a:xfrm>
            <a:off x="1981201" y="1600200"/>
            <a:ext cx="7859713" cy="749300"/>
          </a:xfrm>
          <a:ln/>
        </p:spPr>
        <p:txBody>
          <a:bodyPr/>
          <a:lstStyle/>
          <a:p>
            <a:pPr marL="325438" indent="-325438">
              <a:spcBef>
                <a:spcPts val="500"/>
              </a:spcBef>
              <a:buFont typeface="Arial" charset="0"/>
              <a:buChar char="•"/>
              <a:tabLst>
                <a:tab pos="325438" algn="l"/>
                <a:tab pos="430213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</a:tabLst>
            </a:pPr>
            <a:r>
              <a:rPr lang="cs-CZ" sz="2000"/>
              <a:t>U studeného motoru má být hladina oleje mezi horní a spodní ryskou </a:t>
            </a:r>
            <a:r>
              <a:rPr lang="cs-CZ" sz="2000">
                <a:solidFill>
                  <a:srgbClr val="FF5050"/>
                </a:solidFill>
              </a:rPr>
              <a:t>ne ve šrafování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2208213" y="6108700"/>
            <a:ext cx="7859712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325438" indent="-325438">
              <a:spcBef>
                <a:spcPts val="500"/>
              </a:spcBef>
              <a:buFont typeface="Arial" charset="0"/>
              <a:buChar char="•"/>
              <a:tabLst>
                <a:tab pos="325438" algn="l"/>
                <a:tab pos="773113" algn="l"/>
                <a:tab pos="1222375" algn="l"/>
                <a:tab pos="1671638" algn="l"/>
                <a:tab pos="2120900" algn="l"/>
                <a:tab pos="2570163" algn="l"/>
                <a:tab pos="3019425" algn="l"/>
                <a:tab pos="3468688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64263" algn="l"/>
                <a:tab pos="6613525" algn="l"/>
                <a:tab pos="7062788" algn="l"/>
                <a:tab pos="7512050" algn="l"/>
                <a:tab pos="7961313" algn="l"/>
                <a:tab pos="8410575" algn="l"/>
                <a:tab pos="8859838" algn="l"/>
                <a:tab pos="9309100" algn="l"/>
              </a:tabLst>
            </a:pPr>
            <a:r>
              <a:rPr lang="cs-CZ" sz="2000">
                <a:solidFill>
                  <a:srgbClr val="000000"/>
                </a:solidFill>
              </a:rPr>
              <a:t>V návodech není vždy dobře popsáno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2565400"/>
            <a:ext cx="4032250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1871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412D16-569C-F66C-C22D-64AD5133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Aktivace</a:t>
            </a:r>
            <a:endParaRPr lang="en-US" b="1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D9EE4F7-91D4-ACA2-BB40-562C0022F7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2630</a:t>
            </a:r>
            <a:endParaRPr lang="en-US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12A1FF-49E2-146C-EB56-3F0DC971D5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4069079"/>
            <a:ext cx="5157787" cy="2120583"/>
          </a:xfrm>
        </p:spPr>
        <p:txBody>
          <a:bodyPr/>
          <a:lstStyle/>
          <a:p>
            <a:r>
              <a:rPr lang="cs-CZ" dirty="0" err="1"/>
              <a:t>AutoTrac</a:t>
            </a:r>
            <a:endParaRPr lang="cs-CZ" dirty="0"/>
          </a:p>
          <a:p>
            <a:r>
              <a:rPr lang="cs-CZ" dirty="0" err="1"/>
              <a:t>SectionControl</a:t>
            </a:r>
            <a:endParaRPr lang="cs-CZ" dirty="0"/>
          </a:p>
          <a:p>
            <a:r>
              <a:rPr lang="cs-CZ" dirty="0" err="1"/>
              <a:t>Autotrac</a:t>
            </a:r>
            <a:r>
              <a:rPr lang="cs-CZ" dirty="0"/>
              <a:t> </a:t>
            </a:r>
            <a:r>
              <a:rPr lang="cs-CZ" dirty="0" err="1"/>
              <a:t>RowSense</a:t>
            </a:r>
            <a:endParaRPr lang="en-US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FD6A1CB-A3EC-637F-F9D3-1D1DEE800F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4600</a:t>
            </a:r>
            <a:endParaRPr lang="en-US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BE354FB-7BF0-CF2A-D1D4-7F466A51FC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4069079"/>
            <a:ext cx="5183188" cy="2120584"/>
          </a:xfrm>
        </p:spPr>
        <p:txBody>
          <a:bodyPr/>
          <a:lstStyle/>
          <a:p>
            <a:r>
              <a:rPr lang="cs-CZ" dirty="0" err="1"/>
              <a:t>AutoTrac</a:t>
            </a:r>
            <a:endParaRPr lang="cs-CZ" dirty="0"/>
          </a:p>
          <a:p>
            <a:r>
              <a:rPr lang="cs-CZ" dirty="0" err="1"/>
              <a:t>Autotrac+SectionControl</a:t>
            </a:r>
            <a:endParaRPr lang="cs-CZ" dirty="0"/>
          </a:p>
          <a:p>
            <a:r>
              <a:rPr lang="cs-CZ" dirty="0" err="1"/>
              <a:t>Autotrac+Secton</a:t>
            </a:r>
            <a:r>
              <a:rPr lang="cs-CZ" dirty="0"/>
              <a:t> </a:t>
            </a:r>
            <a:r>
              <a:rPr lang="cs-CZ" dirty="0" err="1"/>
              <a:t>control+AT</a:t>
            </a:r>
            <a:r>
              <a:rPr lang="cs-CZ" dirty="0"/>
              <a:t> </a:t>
            </a:r>
            <a:r>
              <a:rPr lang="cs-CZ" dirty="0" err="1"/>
              <a:t>Vision+Pasivní</a:t>
            </a:r>
            <a:r>
              <a:rPr lang="cs-CZ" dirty="0"/>
              <a:t> navádění</a:t>
            </a:r>
            <a:endParaRPr lang="en-US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C632EBCC-1AC1-8BF6-1812-6C75705D8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421" y="1944499"/>
            <a:ext cx="2411760" cy="1870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4C17AD5E-01FA-5124-51C8-9AE0518F5F66}"/>
              </a:ext>
            </a:extLst>
          </p:cNvPr>
          <p:cNvGrpSpPr/>
          <p:nvPr/>
        </p:nvGrpSpPr>
        <p:grpSpPr>
          <a:xfrm>
            <a:off x="8561633" y="1908829"/>
            <a:ext cx="2547892" cy="1942108"/>
            <a:chOff x="0" y="1796903"/>
            <a:chExt cx="4572001" cy="3232298"/>
          </a:xfrm>
        </p:grpSpPr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1FEEF8CA-CDF5-1C73-2833-1B89F3A83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96903"/>
              <a:ext cx="4572001" cy="3232298"/>
            </a:xfrm>
            <a:prstGeom prst="rect">
              <a:avLst/>
            </a:prstGeom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BA362341-9202-87D8-4AED-BF8748339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256" y="2001839"/>
              <a:ext cx="3130883" cy="3027362"/>
            </a:xfrm>
            <a:prstGeom prst="rect">
              <a:avLst/>
            </a:prstGeom>
            <a:ln>
              <a:noFill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216882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 	</a:t>
            </a:r>
            <a:r>
              <a:rPr lang="cs-CZ" dirty="0"/>
              <a:t>bez pasivního navádění nářadí</a:t>
            </a:r>
            <a:r>
              <a:rPr lang="de-DE" dirty="0"/>
              <a:t>			</a:t>
            </a:r>
            <a:r>
              <a:rPr lang="cs-CZ" dirty="0"/>
              <a:t> S pasivním naváděním nářadí</a:t>
            </a:r>
            <a:endParaRPr lang="de-DE" dirty="0"/>
          </a:p>
        </p:txBody>
      </p:sp>
      <p:sp>
        <p:nvSpPr>
          <p:cNvPr id="6" name="Rechteck 24"/>
          <p:cNvSpPr/>
          <p:nvPr/>
        </p:nvSpPr>
        <p:spPr>
          <a:xfrm rot="5400000">
            <a:off x="3836064" y="-1482854"/>
            <a:ext cx="4498617" cy="12183096"/>
          </a:xfrm>
          <a:prstGeom prst="rect">
            <a:avLst/>
          </a:prstGeom>
          <a:solidFill>
            <a:srgbClr val="FFD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latin typeface="Calibri" panose="020F0502020204030204" pitchFamily="34" charset="0"/>
              <a:cs typeface="Verdana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86"/>
          <a:stretch/>
        </p:blipFill>
        <p:spPr>
          <a:xfrm>
            <a:off x="457201" y="2873293"/>
            <a:ext cx="5229813" cy="348287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1" y="2873294"/>
            <a:ext cx="5229813" cy="3485691"/>
          </a:xfrm>
          <a:prstGeom prst="rect">
            <a:avLst/>
          </a:prstGeom>
        </p:spPr>
      </p:pic>
      <p:pic>
        <p:nvPicPr>
          <p:cNvPr id="7" name="Picture 6" descr="JD_bar_gy_4c_10i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3" y="2130785"/>
            <a:ext cx="12183097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405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BE52072-29F4-BD93-579B-035E904C0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21" y="431329"/>
            <a:ext cx="9916357" cy="653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5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401176" y="0"/>
            <a:ext cx="1266825" cy="369332"/>
          </a:xfrm>
          <a:prstGeom prst="rect">
            <a:avLst/>
          </a:prstGeom>
          <a:noFill/>
          <a:ln w="3810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 bwMode="auto">
          <a:xfrm>
            <a:off x="9076706" y="368136"/>
            <a:ext cx="985652" cy="23750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latin typeface="Verdana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68978" y="398921"/>
            <a:ext cx="98540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b="1" spc="-50" dirty="0">
                <a:cs typeface="Verdana"/>
              </a:rPr>
              <a:t>Originální náplně a filtry – návod k obsluze</a:t>
            </a:r>
            <a:endParaRPr lang="cs-CZ" sz="4400" dirty="0"/>
          </a:p>
        </p:txBody>
      </p:sp>
      <p:pic>
        <p:nvPicPr>
          <p:cNvPr id="6" name="Content Placeholder 3" descr="Fluid_Collage.jpg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200460" y="1477871"/>
            <a:ext cx="5791080" cy="3217267"/>
          </a:xfrm>
        </p:spPr>
      </p:pic>
      <p:sp>
        <p:nvSpPr>
          <p:cNvPr id="7" name="Content Placeholder 5"/>
          <p:cNvSpPr txBox="1">
            <a:spLocks/>
          </p:cNvSpPr>
          <p:nvPr/>
        </p:nvSpPr>
        <p:spPr>
          <a:xfrm>
            <a:off x="2066372" y="4821970"/>
            <a:ext cx="8347629" cy="1879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317500" lvl="1" indent="-198438" defTabSz="457200">
              <a:buSzPct val="100000"/>
              <a:defRPr/>
            </a:pPr>
            <a:r>
              <a:rPr lang="cs-CZ" sz="1600" b="1" dirty="0">
                <a:latin typeface="Verdana"/>
                <a:cs typeface="Verdana"/>
              </a:rPr>
              <a:t>Z návodu k obsluze:</a:t>
            </a:r>
          </a:p>
          <a:p>
            <a:pPr marL="317500" lvl="1" indent="-198438" defTabSz="457200">
              <a:buSzPct val="100000"/>
              <a:defRPr/>
            </a:pPr>
            <a:endParaRPr lang="cs-CZ" sz="1600" b="1" dirty="0">
              <a:latin typeface="Verdana"/>
              <a:cs typeface="Verdana"/>
            </a:endParaRPr>
          </a:p>
          <a:p>
            <a:pPr marL="317500" lvl="1" indent="-198438" defTabSz="457200">
              <a:buSzPct val="100000"/>
              <a:defRPr/>
            </a:pPr>
            <a:r>
              <a:rPr lang="cs-CZ" sz="1600" b="1" dirty="0">
                <a:latin typeface="Verdana"/>
                <a:cs typeface="Verdana"/>
              </a:rPr>
              <a:t>P</a:t>
            </a:r>
            <a:r>
              <a:rPr lang="cs-CZ" sz="1600" b="1" dirty="0" err="1">
                <a:latin typeface="Verdana"/>
                <a:cs typeface="Verdana"/>
              </a:rPr>
              <a:t>rodloužený</a:t>
            </a:r>
            <a:r>
              <a:rPr lang="cs-CZ" sz="1600" b="1" dirty="0">
                <a:latin typeface="Verdana"/>
                <a:cs typeface="Verdana"/>
              </a:rPr>
              <a:t> interval výměny oleje (400, 500, 750 h) za podmínek:</a:t>
            </a:r>
          </a:p>
          <a:p>
            <a:pPr marL="317500" lvl="1" indent="-198438" defTabSz="457200">
              <a:buSzPct val="100000"/>
              <a:buFont typeface="Arial" pitchFamily="34" charset="0"/>
              <a:buChar char="•"/>
              <a:defRPr/>
            </a:pPr>
            <a:r>
              <a:rPr lang="cs-CZ" sz="1600" b="1" dirty="0" err="1">
                <a:latin typeface="Verdana"/>
                <a:cs typeface="Verdana"/>
              </a:rPr>
              <a:t>Bezsirné</a:t>
            </a:r>
            <a:r>
              <a:rPr lang="cs-CZ" sz="1600" b="1" dirty="0">
                <a:latin typeface="Verdana"/>
                <a:cs typeface="Verdana"/>
              </a:rPr>
              <a:t> palivo (do 15 mg/l)</a:t>
            </a:r>
          </a:p>
          <a:p>
            <a:pPr marL="317500" lvl="1" indent="-198438" defTabSz="457200">
              <a:buSzPct val="100000"/>
              <a:buFont typeface="Arial" pitchFamily="34" charset="0"/>
              <a:buChar char="•"/>
              <a:defRPr/>
            </a:pPr>
            <a:r>
              <a:rPr lang="cs-CZ" sz="1600" b="1" dirty="0">
                <a:latin typeface="Verdana"/>
                <a:cs typeface="Verdana"/>
              </a:rPr>
              <a:t>Olej Plus 50 II</a:t>
            </a:r>
          </a:p>
          <a:p>
            <a:pPr marL="317500" lvl="1" indent="-198438" defTabSz="457200">
              <a:buSzPct val="100000"/>
              <a:buFont typeface="Arial" pitchFamily="34" charset="0"/>
              <a:buChar char="•"/>
              <a:defRPr/>
            </a:pPr>
            <a:r>
              <a:rPr lang="cs-CZ" sz="1600" b="1" dirty="0">
                <a:latin typeface="Verdana"/>
                <a:cs typeface="Verdana"/>
              </a:rPr>
              <a:t>Originál filtr John </a:t>
            </a:r>
            <a:r>
              <a:rPr lang="cs-CZ" sz="1600" b="1" dirty="0" err="1">
                <a:latin typeface="Verdana"/>
                <a:cs typeface="Verdana"/>
              </a:rPr>
              <a:t>Deere</a:t>
            </a:r>
            <a:endParaRPr lang="cs-CZ" sz="1600" b="1" dirty="0">
              <a:latin typeface="Verdana"/>
              <a:cs typeface="Verdana"/>
            </a:endParaRPr>
          </a:p>
          <a:p>
            <a:pPr marL="317500" lvl="1" indent="-198438" defTabSz="457200">
              <a:buSzPct val="100000"/>
              <a:defRPr/>
            </a:pPr>
            <a:endParaRPr lang="cs-CZ" dirty="0">
              <a:latin typeface="Verdana"/>
              <a:cs typeface="Verdana"/>
            </a:endParaRPr>
          </a:p>
          <a:p>
            <a:pPr marL="317500" lvl="1" indent="-198438">
              <a:buSzPct val="100000"/>
            </a:pPr>
            <a:r>
              <a:rPr lang="cs-CZ" b="1" i="1" dirty="0">
                <a:solidFill>
                  <a:srgbClr val="FF0000"/>
                </a:solidFill>
                <a:latin typeface="Verdana"/>
                <a:cs typeface="Verdana"/>
              </a:rPr>
              <a:t>         </a:t>
            </a:r>
            <a:endParaRPr lang="cs-CZ" dirty="0">
              <a:latin typeface="Verdana"/>
              <a:cs typeface="Verdana"/>
            </a:endParaRPr>
          </a:p>
        </p:txBody>
      </p:sp>
      <p:sp>
        <p:nvSpPr>
          <p:cNvPr id="8" name="Zástupný symbol pro zápatí 4"/>
          <p:cNvSpPr txBox="1">
            <a:spLocks/>
          </p:cNvSpPr>
          <p:nvPr/>
        </p:nvSpPr>
        <p:spPr>
          <a:xfrm>
            <a:off x="4440238" y="6453189"/>
            <a:ext cx="3179762" cy="231775"/>
          </a:xfrm>
          <a:prstGeom prst="rect">
            <a:avLst/>
          </a:prstGeom>
        </p:spPr>
        <p:txBody>
          <a:bodyPr/>
          <a:lstStyle/>
          <a:p>
            <a:pPr defTabSz="457200">
              <a:defRPr/>
            </a:pPr>
            <a:endParaRPr lang="en-US" sz="1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2748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7464A5-92D9-1DB7-5A87-DC89B9A63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Záběh nového motoru, nebo po opravě</a:t>
            </a:r>
            <a:endParaRPr lang="en-US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44E08DB-E8B1-DE1F-767C-3A1515209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7536" y="1917577"/>
            <a:ext cx="3306264" cy="50292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B62BF3C-B1D0-A577-FD4C-5B699305165C}"/>
              </a:ext>
            </a:extLst>
          </p:cNvPr>
          <p:cNvSpPr txBox="1"/>
          <p:nvPr/>
        </p:nvSpPr>
        <p:spPr>
          <a:xfrm>
            <a:off x="1074198" y="2768681"/>
            <a:ext cx="5021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Olej bez čisticích přísad</a:t>
            </a:r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7F0206B-C5D8-3162-07F3-442EA1FBD132}"/>
              </a:ext>
            </a:extLst>
          </p:cNvPr>
          <p:cNvSpPr txBox="1"/>
          <p:nvPr/>
        </p:nvSpPr>
        <p:spPr>
          <a:xfrm>
            <a:off x="1074198" y="3508096"/>
            <a:ext cx="5459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100 </a:t>
            </a:r>
            <a:r>
              <a:rPr lang="cs-CZ" dirty="0" err="1"/>
              <a:t>Mth</a:t>
            </a:r>
            <a:r>
              <a:rPr lang="cs-CZ" dirty="0"/>
              <a:t> až doporučený interval pro Plus 50</a:t>
            </a:r>
            <a:endParaRPr lang="en-US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9CAC229-10E6-2E6B-5426-D0D62B11588D}"/>
              </a:ext>
            </a:extLst>
          </p:cNvPr>
          <p:cNvSpPr txBox="1"/>
          <p:nvPr/>
        </p:nvSpPr>
        <p:spPr>
          <a:xfrm>
            <a:off x="1074198" y="4247511"/>
            <a:ext cx="4829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Nedolévat jiným olejem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548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D8E693-9F1B-9B47-B46E-A3A59C8E2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Tankování</a:t>
            </a:r>
            <a:endParaRPr lang="en-US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CB50557-77C1-1B94-DD91-8BE3DF844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588" y="1690688"/>
            <a:ext cx="5450212" cy="516731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D15BFFE-F3A4-DA2B-D77A-1ABE13564F50}"/>
              </a:ext>
            </a:extLst>
          </p:cNvPr>
          <p:cNvSpPr txBox="1"/>
          <p:nvPr/>
        </p:nvSpPr>
        <p:spPr>
          <a:xfrm>
            <a:off x="656948" y="2505670"/>
            <a:ext cx="4279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Ideálně tankovat po směně</a:t>
            </a:r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2353447-A508-75DE-14B9-C18E4E2DEC53}"/>
              </a:ext>
            </a:extLst>
          </p:cNvPr>
          <p:cNvSpPr txBox="1"/>
          <p:nvPr/>
        </p:nvSpPr>
        <p:spPr>
          <a:xfrm>
            <a:off x="656948" y="2875002"/>
            <a:ext cx="393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Kondenzace vlhkosti</a:t>
            </a:r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97DFBAF-C489-B7AE-F9C7-03A4CA36F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71" y="4749553"/>
            <a:ext cx="2707239" cy="230794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7F3090C-9E1B-E94F-37D8-F75F20F8107B}"/>
              </a:ext>
            </a:extLst>
          </p:cNvPr>
          <p:cNvSpPr txBox="1"/>
          <p:nvPr/>
        </p:nvSpPr>
        <p:spPr>
          <a:xfrm>
            <a:off x="656948" y="3244334"/>
            <a:ext cx="403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Rozmíchání nečistot</a:t>
            </a:r>
            <a:endParaRPr lang="en-US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034B3A6-0455-9805-70D8-44F62ADE89DD}"/>
              </a:ext>
            </a:extLst>
          </p:cNvPr>
          <p:cNvSpPr txBox="1"/>
          <p:nvPr/>
        </p:nvSpPr>
        <p:spPr>
          <a:xfrm>
            <a:off x="656948" y="3613666"/>
            <a:ext cx="364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Odvětrání nádrže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617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4"/>
          <p:cNvSpPr txBox="1">
            <a:spLocks/>
          </p:cNvSpPr>
          <p:nvPr/>
        </p:nvSpPr>
        <p:spPr>
          <a:xfrm>
            <a:off x="4440238" y="6453189"/>
            <a:ext cx="3179762" cy="231775"/>
          </a:xfrm>
          <a:prstGeom prst="rect">
            <a:avLst/>
          </a:prstGeom>
        </p:spPr>
        <p:txBody>
          <a:bodyPr/>
          <a:lstStyle/>
          <a:p>
            <a:pPr defTabSz="457200">
              <a:defRPr/>
            </a:pPr>
            <a:endParaRPr lang="en-US" sz="1200" b="1" dirty="0"/>
          </a:p>
        </p:txBody>
      </p:sp>
      <p:graphicFrame>
        <p:nvGraphicFramePr>
          <p:cNvPr id="4" name="Content Placeholder 9"/>
          <p:cNvGraphicFramePr>
            <a:graphicFrameLocks noGrp="1"/>
          </p:cNvGraphicFramePr>
          <p:nvPr>
            <p:ph sz="half" idx="1"/>
          </p:nvPr>
        </p:nvGraphicFramePr>
        <p:xfrm>
          <a:off x="3983921" y="1347788"/>
          <a:ext cx="4043548" cy="4075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Obdélník 4"/>
          <p:cNvSpPr/>
          <p:nvPr/>
        </p:nvSpPr>
        <p:spPr>
          <a:xfrm>
            <a:off x="1793956" y="447923"/>
            <a:ext cx="86040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b="1" spc="-50" dirty="0">
                <a:cs typeface="Verdana"/>
              </a:rPr>
              <a:t>Degradace DEF v závislosti na teplotě</a:t>
            </a:r>
            <a:endParaRPr lang="cs-CZ" sz="4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5217318" y="4762500"/>
            <a:ext cx="345282" cy="355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cs-CZ" sz="1400" b="1" dirty="0">
                <a:latin typeface="Verdana"/>
                <a:cs typeface="Verdana"/>
              </a:rPr>
              <a:t>25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440238" y="4762500"/>
            <a:ext cx="345282" cy="355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cs-CZ" sz="1400" b="1" dirty="0">
                <a:latin typeface="Verdana"/>
                <a:cs typeface="Verdana"/>
              </a:rPr>
              <a:t>15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966618" y="4762500"/>
            <a:ext cx="345282" cy="355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cs-CZ" sz="1400" b="1" dirty="0">
                <a:latin typeface="Verdana"/>
                <a:cs typeface="Verdana"/>
              </a:rPr>
              <a:t>40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792118" y="4762500"/>
            <a:ext cx="345282" cy="355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cs-CZ" sz="1400" b="1" dirty="0">
                <a:latin typeface="Verdana"/>
                <a:cs typeface="Verdana"/>
              </a:rPr>
              <a:t>50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7620000" y="4762500"/>
            <a:ext cx="345282" cy="355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cs-CZ" sz="1400" b="1" dirty="0">
                <a:latin typeface="Verdana"/>
                <a:cs typeface="Verdana"/>
              </a:rPr>
              <a:t>60</a:t>
            </a: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4abf407c-e42d-433f-b45a-c4cf6439718e"/>
  <p:tag name="TIMELINE" val="11.6/16.1/19.6/23.3"/>
  <p:tag name="AUDIO_IMPORT" val="\\Frg1\dept\942\Courses_in_Development\FT4\FT4_IECS_Overview\Narration\9.wav"/>
  <p:tag name="AUDIO_ID" val="380"/>
  <p:tag name="ELAPSEDTIME" val="57.836"/>
  <p:tag name="ARTICULATE_SLIDE_PAUSE" val="1"/>
  <p:tag name="ARTICULATE_NAV_LEVEL" val="2"/>
  <p:tag name="ARTICULATE_PLAYLIST_ID" val="-1"/>
  <p:tag name="ARTICULATE_LOCK_SLIDE" val="0"/>
  <p:tag name="ARTICULATE_SLIDE_NAV" val="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c03c66e1-eb11-4441-9247-6d563b50e984"/>
  <p:tag name="AUDIO_IMPORT" val="\\Frg1\dept\942\Courses_in_Development\FT4\FT4_IECS_Overview\Narration\53 alt genuine JD.wav"/>
  <p:tag name="AUDIO_ID" val="360"/>
  <p:tag name="ELAPSEDTIME" val="22.962"/>
  <p:tag name="ARTICULATE_SLIDE_PAUSE" val="1"/>
  <p:tag name="ARTICULATE_NAV_LEVEL" val="2"/>
  <p:tag name="ARTICULATE_PLAYLIST_ID" val="-1"/>
  <p:tag name="ARTICULATE_LOCK_SLIDE" val="0"/>
  <p:tag name="ARTICULATE_SLIDE_NAV" val="5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DOCUME~1\nh80979\LOCALS~1\Temp\articulate\presenter\imgtemp\89aBK3c6_files\slide0001_image001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DOCUME~1\nh80979\LOCALS~1\Temp\articulate\presenter\imgtemp\XJba0sJR_files\slide0001_image001.gif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DOCUME~1\nh80979\LOCALS~1\Temp\articulate\presenter\imgtemp\NJ6bR8oA_files\slide0001_image001.gif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DOCUME~1\nh80979\LOCALS~1\Temp\articulate\presenter\imgtemp\AUuEQWfX_files\slide0001_image001.pn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DOCUME~1\nh80979\LOCALS~1\Temp\articulate\presenter\imgtemp\AUuEQWfX_files\slide0001_image001.pn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DOCUME~1\nh80979\LOCALS~1\Temp\articulate\presenter\imgtemp\XJba0sJR_files\slide0001_image001.gif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c03c66e1-eb11-4441-9247-6d563b50e984"/>
  <p:tag name="AUDIO_IMPORT" val="\\Frg1\dept\942\Courses_in_Development\FT4\FT4_IECS_Overview\Narration\53 alt genuine JD.wav"/>
  <p:tag name="AUDIO_ID" val="360"/>
  <p:tag name="ELAPSEDTIME" val="22.962"/>
  <p:tag name="ARTICULATE_SLIDE_PAUSE" val="1"/>
  <p:tag name="ARTICULATE_NAV_LEVEL" val="2"/>
  <p:tag name="ARTICULATE_PLAYLIST_ID" val="-1"/>
  <p:tag name="ARTICULATE_LOCK_SLIDE" val="0"/>
  <p:tag name="ARTICULATE_SLIDE_NAV" val="5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c03c66e1-eb11-4441-9247-6d563b50e984"/>
  <p:tag name="AUDIO_IMPORT" val="\\Frg1\dept\942\Courses_in_Development\FT4\FT4_IECS_Overview\Narration\53 alt genuine JD.wav"/>
  <p:tag name="AUDIO_ID" val="360"/>
  <p:tag name="ELAPSEDTIME" val="22.962"/>
  <p:tag name="ARTICULATE_SLIDE_PAUSE" val="1"/>
  <p:tag name="ARTICULATE_NAV_LEVEL" val="2"/>
  <p:tag name="ARTICULATE_PLAYLIST_ID" val="-1"/>
  <p:tag name="ARTICULATE_LOCK_SLIDE" val="0"/>
  <p:tag name="ARTICULATE_SLIDE_NAV" val="5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W98650\AppData\Local\Temp\articulate\presenter\imgtemp\v2GaWFtD_files\slide0001_image001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2" val="8226"/>
  <p:tag name="BULLET_1" val="8226"/>
  <p:tag name="MARGIN_1" val="0"/>
  <p:tag name="MARGIN_2" val="36"/>
  <p:tag name="MARGIN_3" val="72"/>
  <p:tag name="MARGIN_4" val="108"/>
  <p:tag name="MARGIN_5" val="144"/>
  <p:tag name="FONT_SIZE" val="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c03c66e1-eb11-4441-9247-6d563b50e984"/>
  <p:tag name="AUDIO_IMPORT" val="\\Frg1\dept\942\Courses_in_Development\FT4\FT4_IECS_Overview\Narration\53 alt genuine JD.wav"/>
  <p:tag name="AUDIO_ID" val="360"/>
  <p:tag name="ELAPSEDTIME" val="22.962"/>
  <p:tag name="ARTICULATE_SLIDE_PAUSE" val="1"/>
  <p:tag name="ARTICULATE_NAV_LEVEL" val="2"/>
  <p:tag name="ARTICULATE_PLAYLIST_ID" val="-1"/>
  <p:tag name="ARTICULATE_LOCK_SLIDE" val="0"/>
  <p:tag name="ARTICULATE_SLIDE_NAV" val="5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NOTATION_COUNT" val="0"/>
  <p:tag name="ARTICULATE_SLIDE_GUID" val="caa26287-aac2-4c49-9be1-a33d2b92acae"/>
  <p:tag name="ARTICULATE_SLIDE_PAUSE" val="1"/>
  <p:tag name="ARTICULATE_NAV_LEVEL" val="3"/>
  <p:tag name="ARTICULATE_PLAYLIST_ID" val="-1"/>
  <p:tag name="ARTICULATE_LOCK_SLIDE" val="0"/>
  <p:tag name="AUDIO_IMPORT" val="C:\Users\Public\Documents\7R Sales\Media\Audio\51.mp3"/>
  <p:tag name="AUDIO_ID" val="973"/>
  <p:tag name="ELAPSEDTIME" val="43.836"/>
  <p:tag name="TIMELINE" val="1.5/26.5"/>
  <p:tag name="ARTICULATE_SLIDE_NAV" val="5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MARGIN_1" val="0"/>
  <p:tag name="MARGIN_2" val="36"/>
  <p:tag name="MARGIN_3" val="72"/>
  <p:tag name="MARGIN_4" val="108"/>
  <p:tag name="MARGIN_5" val="144"/>
  <p:tag name="FONT_SIZE" val="12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980</Words>
  <Application>Microsoft Office PowerPoint</Application>
  <PresentationFormat>Širokoúhlá obrazovka</PresentationFormat>
  <Paragraphs>302</Paragraphs>
  <Slides>52</Slides>
  <Notes>13</Notes>
  <HiddenSlides>7</HiddenSlides>
  <MMClips>3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62" baseType="lpstr">
      <vt:lpstr>Arial</vt:lpstr>
      <vt:lpstr>Calibri</vt:lpstr>
      <vt:lpstr>Calibri Light</vt:lpstr>
      <vt:lpstr>JohnDeereSans</vt:lpstr>
      <vt:lpstr>Symbol</vt:lpstr>
      <vt:lpstr>Tahoma</vt:lpstr>
      <vt:lpstr>Times New Roman</vt:lpstr>
      <vt:lpstr>Verdana</vt:lpstr>
      <vt:lpstr>Wingdings</vt:lpstr>
      <vt:lpstr>Motiv Office</vt:lpstr>
      <vt:lpstr>Seminář obsluh</vt:lpstr>
      <vt:lpstr>Když voláte servis</vt:lpstr>
      <vt:lpstr>Prezentace aplikace PowerPoint</vt:lpstr>
      <vt:lpstr>Výška chladící kapaliny</vt:lpstr>
      <vt:lpstr>Výška motorového oleje</vt:lpstr>
      <vt:lpstr>Prezentace aplikace PowerPoint</vt:lpstr>
      <vt:lpstr>Záběh nového motoru, nebo po opravě</vt:lpstr>
      <vt:lpstr>Tankování</vt:lpstr>
      <vt:lpstr>Prezentace aplikace PowerPoint</vt:lpstr>
      <vt:lpstr>7R/8R Odpojovač baterie &amp; LED Indikator 6R – bez odpojovačů (elektronický)</vt:lpstr>
      <vt:lpstr>Natankování DEF do paliva             </vt:lpstr>
      <vt:lpstr>Prezentace aplikace PowerPoint</vt:lpstr>
      <vt:lpstr>Prezentace aplikace PowerPoint</vt:lpstr>
      <vt:lpstr>Prezentace aplikace PowerPoint</vt:lpstr>
      <vt:lpstr>Vývoj motorů</vt:lpstr>
      <vt:lpstr>Prezentace aplikace PowerPoint</vt:lpstr>
      <vt:lpstr>Co má vliv na životnost DPF?</vt:lpstr>
      <vt:lpstr>Filtr DPF – jako každý filtr, jednou se ucpe…</vt:lpstr>
      <vt:lpstr>Nečekat na ucpání filtrů</vt:lpstr>
      <vt:lpstr>Motorové filtry</vt:lpstr>
      <vt:lpstr>Palivové filtry</vt:lpstr>
      <vt:lpstr>Prezentace aplikace PowerPoint</vt:lpstr>
      <vt:lpstr>Spoj výfukového potrubí</vt:lpstr>
      <vt:lpstr>Chladič EGR</vt:lpstr>
      <vt:lpstr>Turbo</vt:lpstr>
      <vt:lpstr>Prezentace aplikace PowerPoint</vt:lpstr>
      <vt:lpstr>„Čipování“, „tunění“, navyšování výkonu</vt:lpstr>
      <vt:lpstr>Hydraulické filtry</vt:lpstr>
      <vt:lpstr>Dusíkové akumulátory</vt:lpstr>
      <vt:lpstr>Prezentace aplikace PowerPoint</vt:lpstr>
      <vt:lpstr>Prezentace aplikace PowerPoint</vt:lpstr>
      <vt:lpstr>Prezentace aplikace PowerPoint</vt:lpstr>
      <vt:lpstr>Brzdy</vt:lpstr>
      <vt:lpstr>Nízký účinek brzd</vt:lpstr>
      <vt:lpstr>Čistota</vt:lpstr>
      <vt:lpstr>Hmotnosti přívěsů</vt:lpstr>
      <vt:lpstr>Závěsné zařízení-přívěsy</vt:lpstr>
      <vt:lpstr>Power beyond</vt:lpstr>
      <vt:lpstr>Neprovádět jakékoliv zásahy do elektroinstalace traktoru  přídavná světla radiostanice klaksony barevné hudby apod.</vt:lpstr>
      <vt:lpstr>Software</vt:lpstr>
      <vt:lpstr>Zásuvky</vt:lpstr>
      <vt:lpstr>Pozor na pojistky</vt:lpstr>
      <vt:lpstr>Prezentace aplikace PowerPoint</vt:lpstr>
      <vt:lpstr>Prezentace aplikace PowerPoint</vt:lpstr>
      <vt:lpstr>Prezentace aplikace PowerPoint</vt:lpstr>
      <vt:lpstr>Precision farming     Precizní zemědělství</vt:lpstr>
      <vt:lpstr>Precizní zemědělství</vt:lpstr>
      <vt:lpstr>Přijímače</vt:lpstr>
      <vt:lpstr>GS 3       vs.      GS 4</vt:lpstr>
      <vt:lpstr>Aktivace</vt:lpstr>
      <vt:lpstr>  bez pasivního navádění nářadí    S pasivním naváděním nářadí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Tomas Novak</dc:creator>
  <cp:lastModifiedBy>Matásek Libor</cp:lastModifiedBy>
  <cp:revision>29</cp:revision>
  <dcterms:created xsi:type="dcterms:W3CDTF">2023-02-13T14:03:03Z</dcterms:created>
  <dcterms:modified xsi:type="dcterms:W3CDTF">2024-02-05T13:27:03Z</dcterms:modified>
</cp:coreProperties>
</file>